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8" r:id="rId2"/>
    <p:sldId id="260" r:id="rId3"/>
    <p:sldId id="271" r:id="rId4"/>
    <p:sldId id="262" r:id="rId5"/>
    <p:sldId id="274" r:id="rId6"/>
    <p:sldId id="276" r:id="rId7"/>
    <p:sldId id="277" r:id="rId8"/>
    <p:sldId id="296" r:id="rId9"/>
    <p:sldId id="300" r:id="rId10"/>
    <p:sldId id="301" r:id="rId11"/>
    <p:sldId id="297" r:id="rId12"/>
    <p:sldId id="302" r:id="rId13"/>
    <p:sldId id="263" r:id="rId14"/>
    <p:sldId id="279" r:id="rId15"/>
    <p:sldId id="280" r:id="rId16"/>
    <p:sldId id="282" r:id="rId17"/>
    <p:sldId id="283" r:id="rId18"/>
    <p:sldId id="285" r:id="rId19"/>
    <p:sldId id="286" r:id="rId20"/>
    <p:sldId id="284" r:id="rId21"/>
    <p:sldId id="264" r:id="rId22"/>
    <p:sldId id="288" r:id="rId23"/>
    <p:sldId id="287" r:id="rId24"/>
    <p:sldId id="299" r:id="rId25"/>
    <p:sldId id="265" r:id="rId26"/>
    <p:sldId id="290" r:id="rId27"/>
    <p:sldId id="291" r:id="rId28"/>
    <p:sldId id="298" r:id="rId29"/>
    <p:sldId id="294" r:id="rId30"/>
    <p:sldId id="292" r:id="rId31"/>
    <p:sldId id="29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4660"/>
  </p:normalViewPr>
  <p:slideViewPr>
    <p:cSldViewPr snapToGrid="0">
      <p:cViewPr varScale="1">
        <p:scale>
          <a:sx n="119" d="100"/>
          <a:sy n="119" d="100"/>
        </p:scale>
        <p:origin x="96" y="10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Bean" userId="37ec590b6e1fba00" providerId="LiveId" clId="{2CC60BAB-8F97-42E0-9C81-A3CA99D2BA15}"/>
    <pc:docChg chg="custSel addSld modSld">
      <pc:chgData name="Robert Bean" userId="37ec590b6e1fba00" providerId="LiveId" clId="{2CC60BAB-8F97-42E0-9C81-A3CA99D2BA15}" dt="2021-06-29T15:32:19.621" v="18" actId="255"/>
      <pc:docMkLst>
        <pc:docMk/>
      </pc:docMkLst>
      <pc:sldChg chg="modSp mod">
        <pc:chgData name="Robert Bean" userId="37ec590b6e1fba00" providerId="LiveId" clId="{2CC60BAB-8F97-42E0-9C81-A3CA99D2BA15}" dt="2021-06-29T15:29:31.457" v="6" actId="255"/>
        <pc:sldMkLst>
          <pc:docMk/>
          <pc:sldMk cId="921013751" sldId="296"/>
        </pc:sldMkLst>
        <pc:spChg chg="mod">
          <ac:chgData name="Robert Bean" userId="37ec590b6e1fba00" providerId="LiveId" clId="{2CC60BAB-8F97-42E0-9C81-A3CA99D2BA15}" dt="2021-06-29T15:29:31.457" v="6" actId="255"/>
          <ac:spMkLst>
            <pc:docMk/>
            <pc:sldMk cId="921013751" sldId="296"/>
            <ac:spMk id="3" creationId="{0FA33189-CA78-4D9D-880D-D833F7BC0F64}"/>
          </ac:spMkLst>
        </pc:spChg>
      </pc:sldChg>
      <pc:sldChg chg="modSp mod">
        <pc:chgData name="Robert Bean" userId="37ec590b6e1fba00" providerId="LiveId" clId="{2CC60BAB-8F97-42E0-9C81-A3CA99D2BA15}" dt="2021-06-29T15:31:43.642" v="15" actId="27636"/>
        <pc:sldMkLst>
          <pc:docMk/>
          <pc:sldMk cId="3135175910" sldId="297"/>
        </pc:sldMkLst>
        <pc:spChg chg="mod">
          <ac:chgData name="Robert Bean" userId="37ec590b6e1fba00" providerId="LiveId" clId="{2CC60BAB-8F97-42E0-9C81-A3CA99D2BA15}" dt="2021-06-29T15:31:43.642" v="15" actId="27636"/>
          <ac:spMkLst>
            <pc:docMk/>
            <pc:sldMk cId="3135175910" sldId="297"/>
            <ac:spMk id="3" creationId="{54B3F274-2D49-4CC8-B690-8901868BE713}"/>
          </ac:spMkLst>
        </pc:spChg>
      </pc:sldChg>
      <pc:sldChg chg="modSp add mod">
        <pc:chgData name="Robert Bean" userId="37ec590b6e1fba00" providerId="LiveId" clId="{2CC60BAB-8F97-42E0-9C81-A3CA99D2BA15}" dt="2021-06-29T15:30:00.491" v="9" actId="255"/>
        <pc:sldMkLst>
          <pc:docMk/>
          <pc:sldMk cId="3206672486" sldId="300"/>
        </pc:sldMkLst>
        <pc:spChg chg="mod">
          <ac:chgData name="Robert Bean" userId="37ec590b6e1fba00" providerId="LiveId" clId="{2CC60BAB-8F97-42E0-9C81-A3CA99D2BA15}" dt="2021-06-29T15:30:00.491" v="9" actId="255"/>
          <ac:spMkLst>
            <pc:docMk/>
            <pc:sldMk cId="3206672486" sldId="300"/>
            <ac:spMk id="3" creationId="{0FA33189-CA78-4D9D-880D-D833F7BC0F64}"/>
          </ac:spMkLst>
        </pc:spChg>
      </pc:sldChg>
      <pc:sldChg chg="modSp add mod">
        <pc:chgData name="Robert Bean" userId="37ec590b6e1fba00" providerId="LiveId" clId="{2CC60BAB-8F97-42E0-9C81-A3CA99D2BA15}" dt="2021-06-29T15:30:30.587" v="11" actId="255"/>
        <pc:sldMkLst>
          <pc:docMk/>
          <pc:sldMk cId="2768446979" sldId="301"/>
        </pc:sldMkLst>
        <pc:spChg chg="mod">
          <ac:chgData name="Robert Bean" userId="37ec590b6e1fba00" providerId="LiveId" clId="{2CC60BAB-8F97-42E0-9C81-A3CA99D2BA15}" dt="2021-06-29T15:30:30.587" v="11" actId="255"/>
          <ac:spMkLst>
            <pc:docMk/>
            <pc:sldMk cId="2768446979" sldId="301"/>
            <ac:spMk id="3" creationId="{0FA33189-CA78-4D9D-880D-D833F7BC0F64}"/>
          </ac:spMkLst>
        </pc:spChg>
      </pc:sldChg>
      <pc:sldChg chg="modSp add mod">
        <pc:chgData name="Robert Bean" userId="37ec590b6e1fba00" providerId="LiveId" clId="{2CC60BAB-8F97-42E0-9C81-A3CA99D2BA15}" dt="2021-06-29T15:32:19.621" v="18" actId="255"/>
        <pc:sldMkLst>
          <pc:docMk/>
          <pc:sldMk cId="411615761" sldId="302"/>
        </pc:sldMkLst>
        <pc:spChg chg="mod">
          <ac:chgData name="Robert Bean" userId="37ec590b6e1fba00" providerId="LiveId" clId="{2CC60BAB-8F97-42E0-9C81-A3CA99D2BA15}" dt="2021-06-29T15:32:19.621" v="18" actId="255"/>
          <ac:spMkLst>
            <pc:docMk/>
            <pc:sldMk cId="411615761" sldId="302"/>
            <ac:spMk id="3" creationId="{54B3F274-2D49-4CC8-B690-8901868BE71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9055CF-8DEB-4A02-949A-DE72B6AC5D37}"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n-US"/>
        </a:p>
      </dgm:t>
    </dgm:pt>
    <dgm:pt modelId="{082E8A29-955A-4C7C-A174-3E9DCD4DC89B}">
      <dgm:prSet phldrT="[Text]" custT="1"/>
      <dgm:spPr/>
      <dgm:t>
        <a:bodyPr/>
        <a:lstStyle/>
        <a:p>
          <a:r>
            <a:rPr lang="en-US" sz="3200" dirty="0">
              <a:solidFill>
                <a:srgbClr val="00B0F0"/>
              </a:solidFill>
              <a:latin typeface="Arial Rounded MT Bold" panose="020F0704030504030204" pitchFamily="34" charset="0"/>
            </a:rPr>
            <a:t>Hearing Health Foundation</a:t>
          </a:r>
        </a:p>
        <a:p>
          <a:r>
            <a:rPr lang="en-US" sz="2800" dirty="0">
              <a:solidFill>
                <a:srgbClr val="00B0F0"/>
              </a:solidFill>
              <a:latin typeface="Arial Rounded MT Bold" panose="020F0704030504030204" pitchFamily="34" charset="0"/>
            </a:rPr>
            <a:t>(HHF)</a:t>
          </a:r>
        </a:p>
      </dgm:t>
    </dgm:pt>
    <dgm:pt modelId="{BA7938E6-8DFA-40B7-B4C4-EACC6D85FC31}" type="parTrans" cxnId="{2986897A-7787-444F-B6C8-41F3823EF3C1}">
      <dgm:prSet/>
      <dgm:spPr/>
      <dgm:t>
        <a:bodyPr/>
        <a:lstStyle/>
        <a:p>
          <a:endParaRPr lang="en-US"/>
        </a:p>
      </dgm:t>
    </dgm:pt>
    <dgm:pt modelId="{C2176686-D23E-48EB-9D1B-1A1B46236638}" type="sibTrans" cxnId="{2986897A-7787-444F-B6C8-41F3823EF3C1}">
      <dgm:prSet/>
      <dgm:spPr/>
      <dgm:t>
        <a:bodyPr/>
        <a:lstStyle/>
        <a:p>
          <a:endParaRPr lang="en-US"/>
        </a:p>
      </dgm:t>
    </dgm:pt>
    <dgm:pt modelId="{B6E26FFC-9977-4BBC-BEC7-3D6B63754E52}">
      <dgm:prSet phldrT="[Text]" custT="1"/>
      <dgm:spPr/>
      <dgm:t>
        <a:bodyPr/>
        <a:lstStyle/>
        <a:p>
          <a:r>
            <a:rPr lang="en-US" sz="3100" b="1" dirty="0">
              <a:solidFill>
                <a:srgbClr val="002060"/>
              </a:solidFill>
              <a:latin typeface="Arial Rounded MT Bold" panose="020F0704030504030204" pitchFamily="34" charset="0"/>
            </a:rPr>
            <a:t>AUTISM SPEAKS</a:t>
          </a:r>
        </a:p>
        <a:p>
          <a:r>
            <a:rPr lang="en-US" sz="1600" dirty="0">
              <a:latin typeface="Arial Rounded MT Bold" panose="020F0704030504030204" pitchFamily="34" charset="0"/>
            </a:rPr>
            <a:t>It’s Time to Listen </a:t>
          </a:r>
        </a:p>
      </dgm:t>
    </dgm:pt>
    <dgm:pt modelId="{5CEFBD89-2F4F-4B51-A98A-0F3C86494166}" type="parTrans" cxnId="{17E73148-9C08-4999-B21E-F3C5A0E3FC0C}">
      <dgm:prSet/>
      <dgm:spPr/>
      <dgm:t>
        <a:bodyPr/>
        <a:lstStyle/>
        <a:p>
          <a:endParaRPr lang="en-US"/>
        </a:p>
      </dgm:t>
    </dgm:pt>
    <dgm:pt modelId="{48634C00-2335-4923-9072-EB7482323D9C}" type="sibTrans" cxnId="{17E73148-9C08-4999-B21E-F3C5A0E3FC0C}">
      <dgm:prSet/>
      <dgm:spPr/>
      <dgm:t>
        <a:bodyPr/>
        <a:lstStyle/>
        <a:p>
          <a:endParaRPr lang="en-US"/>
        </a:p>
      </dgm:t>
    </dgm:pt>
    <dgm:pt modelId="{6F1872F4-A030-4D64-A17C-72EA1ABBD62E}" type="pres">
      <dgm:prSet presAssocID="{CF9055CF-8DEB-4A02-949A-DE72B6AC5D37}" presName="Name0" presStyleCnt="0">
        <dgm:presLayoutVars>
          <dgm:dir/>
          <dgm:resizeHandles val="exact"/>
        </dgm:presLayoutVars>
      </dgm:prSet>
      <dgm:spPr/>
    </dgm:pt>
    <dgm:pt modelId="{98302F07-D6A9-46A5-9807-EBF6C9F5B2DD}" type="pres">
      <dgm:prSet presAssocID="{082E8A29-955A-4C7C-A174-3E9DCD4DC89B}" presName="node" presStyleLbl="node1" presStyleIdx="0" presStyleCnt="2" custScaleX="107061">
        <dgm:presLayoutVars>
          <dgm:bulletEnabled val="1"/>
        </dgm:presLayoutVars>
      </dgm:prSet>
      <dgm:spPr/>
    </dgm:pt>
    <dgm:pt modelId="{6681DF6F-8E98-430C-9A87-14BEC6C3269E}" type="pres">
      <dgm:prSet presAssocID="{C2176686-D23E-48EB-9D1B-1A1B46236638}" presName="sibTrans" presStyleCnt="0"/>
      <dgm:spPr/>
    </dgm:pt>
    <dgm:pt modelId="{DAD9059A-916A-4916-A2A8-B42491568DD3}" type="pres">
      <dgm:prSet presAssocID="{B6E26FFC-9977-4BBC-BEC7-3D6B63754E52}" presName="node" presStyleLbl="node1" presStyleIdx="1" presStyleCnt="2">
        <dgm:presLayoutVars>
          <dgm:bulletEnabled val="1"/>
        </dgm:presLayoutVars>
      </dgm:prSet>
      <dgm:spPr/>
    </dgm:pt>
  </dgm:ptLst>
  <dgm:cxnLst>
    <dgm:cxn modelId="{0676BA07-1135-49D0-993A-27A9F99FC0CD}" type="presOf" srcId="{B6E26FFC-9977-4BBC-BEC7-3D6B63754E52}" destId="{DAD9059A-916A-4916-A2A8-B42491568DD3}" srcOrd="0" destOrd="0" presId="urn:microsoft.com/office/officeart/2005/8/layout/hList6"/>
    <dgm:cxn modelId="{5351B217-259B-4E6A-85F5-2E408BEB0764}" type="presOf" srcId="{082E8A29-955A-4C7C-A174-3E9DCD4DC89B}" destId="{98302F07-D6A9-46A5-9807-EBF6C9F5B2DD}" srcOrd="0" destOrd="0" presId="urn:microsoft.com/office/officeart/2005/8/layout/hList6"/>
    <dgm:cxn modelId="{17E73148-9C08-4999-B21E-F3C5A0E3FC0C}" srcId="{CF9055CF-8DEB-4A02-949A-DE72B6AC5D37}" destId="{B6E26FFC-9977-4BBC-BEC7-3D6B63754E52}" srcOrd="1" destOrd="0" parTransId="{5CEFBD89-2F4F-4B51-A98A-0F3C86494166}" sibTransId="{48634C00-2335-4923-9072-EB7482323D9C}"/>
    <dgm:cxn modelId="{2986897A-7787-444F-B6C8-41F3823EF3C1}" srcId="{CF9055CF-8DEB-4A02-949A-DE72B6AC5D37}" destId="{082E8A29-955A-4C7C-A174-3E9DCD4DC89B}" srcOrd="0" destOrd="0" parTransId="{BA7938E6-8DFA-40B7-B4C4-EACC6D85FC31}" sibTransId="{C2176686-D23E-48EB-9D1B-1A1B46236638}"/>
    <dgm:cxn modelId="{24179AE2-AA7E-4702-A358-E95F80152CCA}" type="presOf" srcId="{CF9055CF-8DEB-4A02-949A-DE72B6AC5D37}" destId="{6F1872F4-A030-4D64-A17C-72EA1ABBD62E}" srcOrd="0" destOrd="0" presId="urn:microsoft.com/office/officeart/2005/8/layout/hList6"/>
    <dgm:cxn modelId="{D4055BC1-25B1-4CD1-BF08-20C154FADF73}" type="presParOf" srcId="{6F1872F4-A030-4D64-A17C-72EA1ABBD62E}" destId="{98302F07-D6A9-46A5-9807-EBF6C9F5B2DD}" srcOrd="0" destOrd="0" presId="urn:microsoft.com/office/officeart/2005/8/layout/hList6"/>
    <dgm:cxn modelId="{584E2F3E-994B-49B2-AD46-0E8D6E4A468B}" type="presParOf" srcId="{6F1872F4-A030-4D64-A17C-72EA1ABBD62E}" destId="{6681DF6F-8E98-430C-9A87-14BEC6C3269E}" srcOrd="1" destOrd="0" presId="urn:microsoft.com/office/officeart/2005/8/layout/hList6"/>
    <dgm:cxn modelId="{FD54A181-98DF-439C-9CA4-93CD1333DEC4}" type="presParOf" srcId="{6F1872F4-A030-4D64-A17C-72EA1ABBD62E}" destId="{DAD9059A-916A-4916-A2A8-B42491568DD3}"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02F07-D6A9-46A5-9807-EBF6C9F5B2DD}">
      <dsp:nvSpPr>
        <dsp:cNvPr id="0" name=""/>
        <dsp:cNvSpPr/>
      </dsp:nvSpPr>
      <dsp:spPr>
        <a:xfrm rot="16200000">
          <a:off x="545494" y="-542659"/>
          <a:ext cx="4238042" cy="5323360"/>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0" tIns="0" rIns="203200" bIns="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00B0F0"/>
              </a:solidFill>
              <a:latin typeface="Arial Rounded MT Bold" panose="020F0704030504030204" pitchFamily="34" charset="0"/>
            </a:rPr>
            <a:t>Hearing Health Foundation</a:t>
          </a:r>
        </a:p>
        <a:p>
          <a:pPr marL="0" lvl="0" indent="0" algn="ctr" defTabSz="1422400">
            <a:lnSpc>
              <a:spcPct val="90000"/>
            </a:lnSpc>
            <a:spcBef>
              <a:spcPct val="0"/>
            </a:spcBef>
            <a:spcAft>
              <a:spcPct val="35000"/>
            </a:spcAft>
            <a:buNone/>
          </a:pPr>
          <a:r>
            <a:rPr lang="en-US" sz="2800" kern="1200" dirty="0">
              <a:solidFill>
                <a:srgbClr val="00B0F0"/>
              </a:solidFill>
              <a:latin typeface="Arial Rounded MT Bold" panose="020F0704030504030204" pitchFamily="34" charset="0"/>
            </a:rPr>
            <a:t>(HHF)</a:t>
          </a:r>
        </a:p>
      </dsp:txBody>
      <dsp:txXfrm rot="5400000">
        <a:off x="2835" y="847608"/>
        <a:ext cx="5323360" cy="2542826"/>
      </dsp:txXfrm>
    </dsp:sp>
    <dsp:sp modelId="{DAD9059A-916A-4916-A2A8-B42491568DD3}">
      <dsp:nvSpPr>
        <dsp:cNvPr id="0" name=""/>
        <dsp:cNvSpPr/>
      </dsp:nvSpPr>
      <dsp:spPr>
        <a:xfrm rot="16200000">
          <a:off x="6066229" y="-367113"/>
          <a:ext cx="4238042" cy="4972268"/>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6850" tIns="0" rIns="196850" bIns="0" numCol="1" spcCol="1270" anchor="ctr" anchorCtr="0">
          <a:noAutofit/>
        </a:bodyPr>
        <a:lstStyle/>
        <a:p>
          <a:pPr marL="0" lvl="0" indent="0" algn="ctr" defTabSz="1377950">
            <a:lnSpc>
              <a:spcPct val="90000"/>
            </a:lnSpc>
            <a:spcBef>
              <a:spcPct val="0"/>
            </a:spcBef>
            <a:spcAft>
              <a:spcPct val="35000"/>
            </a:spcAft>
            <a:buNone/>
          </a:pPr>
          <a:r>
            <a:rPr lang="en-US" sz="3100" b="1" kern="1200" dirty="0">
              <a:solidFill>
                <a:srgbClr val="002060"/>
              </a:solidFill>
              <a:latin typeface="Arial Rounded MT Bold" panose="020F0704030504030204" pitchFamily="34" charset="0"/>
            </a:rPr>
            <a:t>AUTISM SPEAKS</a:t>
          </a:r>
        </a:p>
        <a:p>
          <a:pPr marL="0" lvl="0" indent="0" algn="ctr" defTabSz="1377950">
            <a:lnSpc>
              <a:spcPct val="90000"/>
            </a:lnSpc>
            <a:spcBef>
              <a:spcPct val="0"/>
            </a:spcBef>
            <a:spcAft>
              <a:spcPct val="35000"/>
            </a:spcAft>
            <a:buNone/>
          </a:pPr>
          <a:r>
            <a:rPr lang="en-US" sz="1600" kern="1200" dirty="0">
              <a:latin typeface="Arial Rounded MT Bold" panose="020F0704030504030204" pitchFamily="34" charset="0"/>
            </a:rPr>
            <a:t>It’s Time to Listen </a:t>
          </a:r>
        </a:p>
      </dsp:txBody>
      <dsp:txXfrm rot="5400000">
        <a:off x="5699116" y="847608"/>
        <a:ext cx="4972268" cy="254282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6/29/2021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6/29/2021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D491D0-8E1B-49C7-849B-A28568D94497}" type="slidenum">
              <a:rPr lang="en-US" smtClean="0"/>
              <a:t>31</a:t>
            </a:fld>
            <a:endParaRPr lang="en-US"/>
          </a:p>
        </p:txBody>
      </p:sp>
    </p:spTree>
    <p:extLst>
      <p:ext uri="{BB962C8B-B14F-4D97-AF65-F5344CB8AC3E}">
        <p14:creationId xmlns:p14="http://schemas.microsoft.com/office/powerpoint/2010/main" val="1519608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6/29/2021</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6/29/2021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6/29/2021</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6/29/2021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6/29/2021</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6/29/2021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6/29/2021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6/29/2021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6/29/2021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6/29/2021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6/29/2021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6/29/2021</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_mny9WhifU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act.autismspeaks.org/site/PageNavigator/speaks_walk_allevents.html"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s://www.ggcrami.org/rara"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P5-V18iHr1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5368" y="2225317"/>
            <a:ext cx="9671115" cy="2114974"/>
          </a:xfrm>
        </p:spPr>
        <p:txBody>
          <a:bodyPr>
            <a:normAutofit/>
          </a:bodyPr>
          <a:lstStyle/>
          <a:p>
            <a:pPr lvl="0"/>
            <a:r>
              <a:rPr lang="en-US" sz="8000" dirty="0">
                <a:solidFill>
                  <a:srgbClr val="FFC000"/>
                </a:solidFill>
                <a:latin typeface="Baskerville Old Face" panose="02020602080505020303" pitchFamily="18" charset="0"/>
              </a:rPr>
              <a:t>R</a:t>
            </a:r>
            <a:r>
              <a:rPr lang="en-US" sz="5400" dirty="0">
                <a:solidFill>
                  <a:srgbClr val="FF0000"/>
                </a:solidFill>
                <a:latin typeface="Baskerville Old Face" panose="02020602080505020303" pitchFamily="18" charset="0"/>
              </a:rPr>
              <a:t>oyal</a:t>
            </a:r>
            <a:r>
              <a:rPr lang="en-US" sz="3200" dirty="0">
                <a:solidFill>
                  <a:srgbClr val="FF0000"/>
                </a:solidFill>
                <a:latin typeface="Baskerville Old Face" panose="02020602080505020303" pitchFamily="18" charset="0"/>
              </a:rPr>
              <a:t> </a:t>
            </a:r>
            <a:r>
              <a:rPr lang="en-US" sz="8000" dirty="0">
                <a:solidFill>
                  <a:srgbClr val="FFC000"/>
                </a:solidFill>
                <a:latin typeface="Baskerville Old Face" panose="02020602080505020303" pitchFamily="18" charset="0"/>
              </a:rPr>
              <a:t>A</a:t>
            </a:r>
            <a:r>
              <a:rPr lang="en-US" sz="5400" dirty="0">
                <a:solidFill>
                  <a:srgbClr val="FF0000"/>
                </a:solidFill>
                <a:latin typeface="Baskerville Old Face" panose="02020602080505020303" pitchFamily="18" charset="0"/>
              </a:rPr>
              <a:t>rch</a:t>
            </a:r>
            <a:r>
              <a:rPr lang="en-US" sz="3200" dirty="0">
                <a:solidFill>
                  <a:srgbClr val="FF0000"/>
                </a:solidFill>
                <a:latin typeface="Baskerville Old Face" panose="02020602080505020303" pitchFamily="18" charset="0"/>
              </a:rPr>
              <a:t> </a:t>
            </a:r>
            <a:r>
              <a:rPr lang="en-US" sz="8000" dirty="0">
                <a:solidFill>
                  <a:srgbClr val="FFC000"/>
                </a:solidFill>
                <a:latin typeface="Baskerville Old Face" panose="02020602080505020303" pitchFamily="18" charset="0"/>
              </a:rPr>
              <a:t>R</a:t>
            </a:r>
            <a:r>
              <a:rPr lang="en-US" sz="5400" dirty="0">
                <a:solidFill>
                  <a:srgbClr val="FF0000"/>
                </a:solidFill>
                <a:latin typeface="Baskerville Old Face" panose="02020602080505020303" pitchFamily="18" charset="0"/>
              </a:rPr>
              <a:t>esearch</a:t>
            </a:r>
            <a:r>
              <a:rPr lang="en-US" sz="3600" dirty="0">
                <a:solidFill>
                  <a:srgbClr val="FF0000"/>
                </a:solidFill>
                <a:latin typeface="Baskerville Old Face" panose="02020602080505020303" pitchFamily="18" charset="0"/>
              </a:rPr>
              <a:t> </a:t>
            </a:r>
            <a:r>
              <a:rPr lang="en-US" sz="8000" dirty="0">
                <a:solidFill>
                  <a:srgbClr val="FFC000"/>
                </a:solidFill>
                <a:latin typeface="Baskerville Old Face" panose="02020602080505020303" pitchFamily="18" charset="0"/>
              </a:rPr>
              <a:t>A</a:t>
            </a:r>
            <a:r>
              <a:rPr lang="en-US" sz="5400" dirty="0">
                <a:solidFill>
                  <a:srgbClr val="FF0000"/>
                </a:solidFill>
                <a:latin typeface="Baskerville Old Face" panose="02020602080505020303" pitchFamily="18" charset="0"/>
              </a:rPr>
              <a:t>ssistance</a:t>
            </a:r>
          </a:p>
        </p:txBody>
      </p:sp>
      <p:sp>
        <p:nvSpPr>
          <p:cNvPr id="3" name="Subtitle 2"/>
          <p:cNvSpPr>
            <a:spLocks noGrp="1"/>
          </p:cNvSpPr>
          <p:nvPr>
            <p:ph type="subTitle" idx="1"/>
          </p:nvPr>
        </p:nvSpPr>
        <p:spPr/>
        <p:txBody>
          <a:bodyPr>
            <a:normAutofit/>
          </a:bodyPr>
          <a:lstStyle/>
          <a:p>
            <a:endParaRPr lang="en-US" sz="4000" dirty="0">
              <a:solidFill>
                <a:srgbClr val="FF0000"/>
              </a:solidFill>
              <a:latin typeface="Baskerville Old Face" panose="02020602080505020303" pitchFamily="18" charset="0"/>
            </a:endParaRPr>
          </a:p>
        </p:txBody>
      </p:sp>
      <p:sp>
        <p:nvSpPr>
          <p:cNvPr id="4" name="Rounded Rectangle 3"/>
          <p:cNvSpPr/>
          <p:nvPr/>
        </p:nvSpPr>
        <p:spPr>
          <a:xfrm>
            <a:off x="3363599" y="372171"/>
            <a:ext cx="8254652" cy="1202369"/>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000" b="1" dirty="0">
                <a:latin typeface="Arial Rounded MT Bold" panose="020F0704030504030204" pitchFamily="34" charset="0"/>
              </a:rPr>
              <a:t>The General Grand Chapter</a:t>
            </a:r>
            <a:br>
              <a:rPr lang="en-US" sz="4000" b="1" dirty="0">
                <a:latin typeface="Arial Rounded MT Bold" panose="020F0704030504030204" pitchFamily="34" charset="0"/>
              </a:rPr>
            </a:br>
            <a:r>
              <a:rPr lang="en-US" sz="4000" b="1" dirty="0">
                <a:latin typeface="Arial Rounded MT Bold" panose="020F0704030504030204" pitchFamily="34" charset="0"/>
              </a:rPr>
              <a:t>Royal Arch Masons International</a:t>
            </a:r>
          </a:p>
        </p:txBody>
      </p:sp>
      <p:sp>
        <p:nvSpPr>
          <p:cNvPr id="5" name="Rounded Rectangle 4"/>
          <p:cNvSpPr/>
          <p:nvPr/>
        </p:nvSpPr>
        <p:spPr>
          <a:xfrm>
            <a:off x="2789853" y="4439474"/>
            <a:ext cx="9402147" cy="1063689"/>
          </a:xfrm>
          <a:prstGeom prst="roundRect">
            <a:avLst>
              <a:gd name="adj" fmla="val 38224"/>
            </a:avLst>
          </a:prstGeom>
        </p:spPr>
        <p:style>
          <a:lnRef idx="0">
            <a:schemeClr val="dk1"/>
          </a:lnRef>
          <a:fillRef idx="3">
            <a:schemeClr val="dk1"/>
          </a:fillRef>
          <a:effectRef idx="3">
            <a:schemeClr val="dk1"/>
          </a:effectRef>
          <a:fontRef idx="minor">
            <a:schemeClr val="lt1"/>
          </a:fontRef>
        </p:style>
        <p:txBody>
          <a:bodyPr rtlCol="0" anchor="ctr"/>
          <a:lstStyle/>
          <a:p>
            <a:pPr lvl="0" algn="ctr"/>
            <a:r>
              <a:rPr lang="en-US" sz="4000" dirty="0">
                <a:solidFill>
                  <a:schemeClr val="accent1"/>
                </a:solidFill>
                <a:latin typeface="Baskerville Old Face" panose="02020602080505020303" pitchFamily="18" charset="0"/>
              </a:rPr>
              <a:t>2021 Program Presentation</a:t>
            </a:r>
          </a:p>
        </p:txBody>
      </p:sp>
      <p:pic>
        <p:nvPicPr>
          <p:cNvPr id="1026" name="Picture 2" descr="Image result for royal arch research assist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0496" y="1673723"/>
            <a:ext cx="1464859" cy="15694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oyal arch research assista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1720" y="5507026"/>
            <a:ext cx="1162412" cy="1350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DBDFF-D2F5-4189-913F-B80C08402A63}"/>
              </a:ext>
            </a:extLst>
          </p:cNvPr>
          <p:cNvSpPr>
            <a:spLocks noGrp="1"/>
          </p:cNvSpPr>
          <p:nvPr>
            <p:ph type="title"/>
          </p:nvPr>
        </p:nvSpPr>
        <p:spPr/>
        <p:txBody>
          <a:bodyPr>
            <a:normAutofit/>
          </a:bodyPr>
          <a:lstStyle/>
          <a:p>
            <a:r>
              <a:rPr lang="en-US" sz="6000" dirty="0">
                <a:solidFill>
                  <a:schemeClr val="bg2"/>
                </a:solidFill>
              </a:rPr>
              <a:t>What to look for:</a:t>
            </a:r>
          </a:p>
        </p:txBody>
      </p:sp>
      <p:sp>
        <p:nvSpPr>
          <p:cNvPr id="3" name="Content Placeholder 2">
            <a:extLst>
              <a:ext uri="{FF2B5EF4-FFF2-40B4-BE49-F238E27FC236}">
                <a16:creationId xmlns:a16="http://schemas.microsoft.com/office/drawing/2014/main" id="{0FA33189-CA78-4D9D-880D-D833F7BC0F64}"/>
              </a:ext>
            </a:extLst>
          </p:cNvPr>
          <p:cNvSpPr>
            <a:spLocks noGrp="1"/>
          </p:cNvSpPr>
          <p:nvPr>
            <p:ph idx="1"/>
          </p:nvPr>
        </p:nvSpPr>
        <p:spPr/>
        <p:txBody>
          <a:bodyPr>
            <a:noAutofit/>
          </a:bodyPr>
          <a:lstStyle/>
          <a:p>
            <a:r>
              <a:rPr lang="en-US" sz="4400" dirty="0">
                <a:solidFill>
                  <a:srgbClr val="0070C0"/>
                </a:solidFill>
              </a:rPr>
              <a:t>difficulty concentrating </a:t>
            </a:r>
            <a:r>
              <a:rPr lang="en-US" sz="4400" dirty="0"/>
              <a:t>or paying attention</a:t>
            </a:r>
          </a:p>
          <a:p>
            <a:r>
              <a:rPr lang="en-US" sz="4400" dirty="0">
                <a:solidFill>
                  <a:srgbClr val="0070C0"/>
                </a:solidFill>
              </a:rPr>
              <a:t>problems following or comprehending rapid speech </a:t>
            </a:r>
            <a:r>
              <a:rPr lang="en-US" sz="4400" dirty="0"/>
              <a:t>or complex directions</a:t>
            </a:r>
          </a:p>
          <a:p>
            <a:r>
              <a:rPr lang="en-US" sz="4400" dirty="0">
                <a:solidFill>
                  <a:srgbClr val="0070C0"/>
                </a:solidFill>
              </a:rPr>
              <a:t>trouble with learning </a:t>
            </a:r>
            <a:r>
              <a:rPr lang="en-US" sz="4400" dirty="0"/>
              <a:t>or enjoying music</a:t>
            </a:r>
          </a:p>
        </p:txBody>
      </p:sp>
    </p:spTree>
    <p:extLst>
      <p:ext uri="{BB962C8B-B14F-4D97-AF65-F5344CB8AC3E}">
        <p14:creationId xmlns:p14="http://schemas.microsoft.com/office/powerpoint/2010/main" val="27684469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016B2-3848-4229-B339-951F0E2FE8CE}"/>
              </a:ext>
            </a:extLst>
          </p:cNvPr>
          <p:cNvSpPr>
            <a:spLocks noGrp="1"/>
          </p:cNvSpPr>
          <p:nvPr>
            <p:ph type="title"/>
          </p:nvPr>
        </p:nvSpPr>
        <p:spPr/>
        <p:txBody>
          <a:bodyPr>
            <a:normAutofit/>
          </a:bodyPr>
          <a:lstStyle/>
          <a:p>
            <a:r>
              <a:rPr lang="en-US" sz="4000" dirty="0"/>
              <a:t>How is </a:t>
            </a:r>
            <a:r>
              <a:rPr lang="en-US" sz="4000" b="1" dirty="0">
                <a:solidFill>
                  <a:srgbClr val="00B050"/>
                </a:solidFill>
              </a:rPr>
              <a:t>Auditory Processing Disorder </a:t>
            </a:r>
            <a:r>
              <a:rPr lang="en-US" sz="4000" dirty="0"/>
              <a:t>diagnosed?</a:t>
            </a:r>
          </a:p>
        </p:txBody>
      </p:sp>
      <p:sp>
        <p:nvSpPr>
          <p:cNvPr id="3" name="Content Placeholder 2">
            <a:extLst>
              <a:ext uri="{FF2B5EF4-FFF2-40B4-BE49-F238E27FC236}">
                <a16:creationId xmlns:a16="http://schemas.microsoft.com/office/drawing/2014/main" id="{54B3F274-2D49-4CC8-B690-8901868BE713}"/>
              </a:ext>
            </a:extLst>
          </p:cNvPr>
          <p:cNvSpPr>
            <a:spLocks noGrp="1"/>
          </p:cNvSpPr>
          <p:nvPr>
            <p:ph idx="1"/>
          </p:nvPr>
        </p:nvSpPr>
        <p:spPr/>
        <p:txBody>
          <a:bodyPr>
            <a:normAutofit lnSpcReduction="10000"/>
          </a:bodyPr>
          <a:lstStyle/>
          <a:p>
            <a:endParaRPr lang="en-US" b="1" dirty="0"/>
          </a:p>
          <a:p>
            <a:r>
              <a:rPr lang="en-US" sz="3600" dirty="0"/>
              <a:t>There’s no standard process for diagnosing </a:t>
            </a:r>
            <a:r>
              <a:rPr lang="en-US" sz="3600" b="1" dirty="0">
                <a:solidFill>
                  <a:srgbClr val="00B050"/>
                </a:solidFill>
              </a:rPr>
              <a:t>APD</a:t>
            </a:r>
            <a:r>
              <a:rPr lang="en-US" sz="3600" dirty="0"/>
              <a:t>. The first part of the process involves taking a thorough history. </a:t>
            </a:r>
          </a:p>
          <a:p>
            <a:r>
              <a:rPr lang="en-US" sz="3600" dirty="0"/>
              <a:t>This can include evaluating your symptoms and when they started as well as checking to figure out if you have any risk factors for </a:t>
            </a:r>
            <a:r>
              <a:rPr lang="en-US" sz="3600" b="1" dirty="0">
                <a:solidFill>
                  <a:srgbClr val="00B050"/>
                </a:solidFill>
              </a:rPr>
              <a:t>APD</a:t>
            </a:r>
            <a:r>
              <a:rPr lang="en-US" sz="3600" dirty="0"/>
              <a:t>.</a:t>
            </a:r>
          </a:p>
        </p:txBody>
      </p:sp>
    </p:spTree>
    <p:extLst>
      <p:ext uri="{BB962C8B-B14F-4D97-AF65-F5344CB8AC3E}">
        <p14:creationId xmlns:p14="http://schemas.microsoft.com/office/powerpoint/2010/main" val="313517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016B2-3848-4229-B339-951F0E2FE8CE}"/>
              </a:ext>
            </a:extLst>
          </p:cNvPr>
          <p:cNvSpPr>
            <a:spLocks noGrp="1"/>
          </p:cNvSpPr>
          <p:nvPr>
            <p:ph type="title"/>
          </p:nvPr>
        </p:nvSpPr>
        <p:spPr/>
        <p:txBody>
          <a:bodyPr>
            <a:normAutofit/>
          </a:bodyPr>
          <a:lstStyle/>
          <a:p>
            <a:r>
              <a:rPr lang="en-US" sz="4000" dirty="0"/>
              <a:t>How is </a:t>
            </a:r>
            <a:r>
              <a:rPr lang="en-US" sz="4000" b="1" dirty="0">
                <a:solidFill>
                  <a:srgbClr val="00B050"/>
                </a:solidFill>
              </a:rPr>
              <a:t>Auditory Processing Disorder </a:t>
            </a:r>
            <a:r>
              <a:rPr lang="en-US" sz="4000" dirty="0"/>
              <a:t>diagnosed?</a:t>
            </a:r>
          </a:p>
        </p:txBody>
      </p:sp>
      <p:sp>
        <p:nvSpPr>
          <p:cNvPr id="3" name="Content Placeholder 2">
            <a:extLst>
              <a:ext uri="{FF2B5EF4-FFF2-40B4-BE49-F238E27FC236}">
                <a16:creationId xmlns:a16="http://schemas.microsoft.com/office/drawing/2014/main" id="{54B3F274-2D49-4CC8-B690-8901868BE713}"/>
              </a:ext>
            </a:extLst>
          </p:cNvPr>
          <p:cNvSpPr>
            <a:spLocks noGrp="1"/>
          </p:cNvSpPr>
          <p:nvPr>
            <p:ph idx="1"/>
          </p:nvPr>
        </p:nvSpPr>
        <p:spPr/>
        <p:txBody>
          <a:bodyPr>
            <a:normAutofit/>
          </a:bodyPr>
          <a:lstStyle/>
          <a:p>
            <a:r>
              <a:rPr lang="en-US" sz="3600" dirty="0"/>
              <a:t>Testing must be done by an </a:t>
            </a:r>
            <a:r>
              <a:rPr lang="en-US" sz="3600" dirty="0">
                <a:solidFill>
                  <a:srgbClr val="7030A0"/>
                </a:solidFill>
              </a:rPr>
              <a:t>Audiologist</a:t>
            </a:r>
            <a:r>
              <a:rPr lang="en-US" sz="3600" dirty="0"/>
              <a:t> using specialized equipment.</a:t>
            </a:r>
          </a:p>
          <a:p>
            <a:r>
              <a:rPr lang="en-US" sz="3600" dirty="0"/>
              <a:t>Here is a short video describing how Cincinnati Children’s Hospital does its’ testing. </a:t>
            </a:r>
            <a:r>
              <a:rPr lang="en-US" sz="3600" b="1" dirty="0">
                <a:solidFill>
                  <a:srgbClr val="00B050"/>
                </a:solidFill>
                <a:hlinkClick r:id="rId2">
                  <a:extLst>
                    <a:ext uri="{A12FA001-AC4F-418D-AE19-62706E023703}">
                      <ahyp:hlinkClr xmlns:ahyp="http://schemas.microsoft.com/office/drawing/2018/hyperlinkcolor" val="tx"/>
                    </a:ext>
                  </a:extLst>
                </a:hlinkClick>
              </a:rPr>
              <a:t>https://www.youtube.com/watch?v=_mny9WhifUA</a:t>
            </a:r>
            <a:endParaRPr lang="en-US" sz="3600" b="1" dirty="0">
              <a:solidFill>
                <a:srgbClr val="00B050"/>
              </a:solidFill>
            </a:endParaRPr>
          </a:p>
        </p:txBody>
      </p:sp>
    </p:spTree>
    <p:extLst>
      <p:ext uri="{BB962C8B-B14F-4D97-AF65-F5344CB8AC3E}">
        <p14:creationId xmlns:p14="http://schemas.microsoft.com/office/powerpoint/2010/main" val="4116157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16" y="466343"/>
            <a:ext cx="10050376" cy="1362113"/>
          </a:xfrm>
        </p:spPr>
        <p:txBody>
          <a:bodyPr>
            <a:noAutofit/>
          </a:bodyPr>
          <a:lstStyle/>
          <a:p>
            <a:r>
              <a:rPr lang="en-US" sz="4800" dirty="0">
                <a:solidFill>
                  <a:schemeClr val="bg2"/>
                </a:solidFill>
                <a:latin typeface="Arial Rounded MT Bold" panose="020F0704030504030204" pitchFamily="34" charset="0"/>
              </a:rPr>
              <a:t>Our Current Partners Searching for Answers</a:t>
            </a:r>
          </a:p>
        </p:txBody>
      </p:sp>
      <p:graphicFrame>
        <p:nvGraphicFramePr>
          <p:cNvPr id="8" name="Content Placeholder 2" descr="Trapezoi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3958220942"/>
              </p:ext>
            </p:extLst>
          </p:nvPr>
        </p:nvGraphicFramePr>
        <p:xfrm>
          <a:off x="727789" y="2190750"/>
          <a:ext cx="10674220" cy="4238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969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861" y="466343"/>
            <a:ext cx="11716139" cy="1362113"/>
          </a:xfrm>
        </p:spPr>
        <p:txBody>
          <a:bodyPr>
            <a:noAutofit/>
          </a:bodyPr>
          <a:lstStyle/>
          <a:p>
            <a:r>
              <a:rPr lang="en-US" sz="4000" dirty="0">
                <a:solidFill>
                  <a:schemeClr val="bg2"/>
                </a:solidFill>
                <a:latin typeface="Arial Rounded MT Bold" panose="020F0704030504030204" pitchFamily="34" charset="0"/>
              </a:rPr>
              <a:t> </a:t>
            </a:r>
          </a:p>
        </p:txBody>
      </p:sp>
      <p:sp>
        <p:nvSpPr>
          <p:cNvPr id="3" name="Content Placeholder 2"/>
          <p:cNvSpPr>
            <a:spLocks noGrp="1"/>
          </p:cNvSpPr>
          <p:nvPr>
            <p:ph sz="half" idx="1"/>
          </p:nvPr>
        </p:nvSpPr>
        <p:spPr>
          <a:xfrm>
            <a:off x="475861" y="2026609"/>
            <a:ext cx="8826761" cy="4663440"/>
          </a:xfrm>
        </p:spPr>
        <p:txBody>
          <a:bodyPr>
            <a:noAutofit/>
          </a:bodyPr>
          <a:lstStyle/>
          <a:p>
            <a:r>
              <a:rPr lang="en-US" sz="3200" dirty="0">
                <a:latin typeface="Arial Rounded MT Bold" panose="020F0704030504030204" pitchFamily="34" charset="0"/>
              </a:rPr>
              <a:t>Since 2011, </a:t>
            </a:r>
            <a:r>
              <a:rPr lang="en-US" sz="3200" b="1" dirty="0">
                <a:solidFill>
                  <a:srgbClr val="FF0000"/>
                </a:solidFill>
                <a:latin typeface="Arial Rounded MT Bold" panose="020F0704030504030204" pitchFamily="34" charset="0"/>
              </a:rPr>
              <a:t>RARA</a:t>
            </a:r>
            <a:r>
              <a:rPr lang="en-US" sz="3200" dirty="0">
                <a:latin typeface="Arial Rounded MT Bold" panose="020F0704030504030204" pitchFamily="34" charset="0"/>
              </a:rPr>
              <a:t> has funded 42 emerging scientists investigating </a:t>
            </a:r>
            <a:r>
              <a:rPr lang="en-US" sz="3200" dirty="0">
                <a:solidFill>
                  <a:srgbClr val="00B050"/>
                </a:solidFill>
                <a:latin typeface="Arial Rounded MT Bold" panose="020F0704030504030204" pitchFamily="34" charset="0"/>
              </a:rPr>
              <a:t>CAPD</a:t>
            </a:r>
            <a:r>
              <a:rPr lang="en-US" sz="3200" dirty="0">
                <a:latin typeface="Arial Rounded MT Bold" panose="020F0704030504030204" pitchFamily="34" charset="0"/>
              </a:rPr>
              <a:t>.</a:t>
            </a:r>
          </a:p>
          <a:p>
            <a:pPr marL="0" indent="0">
              <a:buNone/>
            </a:pPr>
            <a:r>
              <a:rPr lang="en-US" sz="800" dirty="0">
                <a:latin typeface="Arial Rounded MT Bold" panose="020F0704030504030204" pitchFamily="34" charset="0"/>
              </a:rPr>
              <a:t>   </a:t>
            </a:r>
          </a:p>
          <a:p>
            <a:r>
              <a:rPr lang="en-US" sz="3200" dirty="0">
                <a:latin typeface="Arial Rounded MT Bold" panose="020F0704030504030204" pitchFamily="34" charset="0"/>
              </a:rPr>
              <a:t>As causes of </a:t>
            </a:r>
            <a:r>
              <a:rPr lang="en-US" sz="3200" dirty="0">
                <a:solidFill>
                  <a:srgbClr val="00B050"/>
                </a:solidFill>
                <a:latin typeface="Arial Rounded MT Bold" panose="020F0704030504030204" pitchFamily="34" charset="0"/>
              </a:rPr>
              <a:t>CAPD</a:t>
            </a:r>
            <a:r>
              <a:rPr lang="en-US" sz="3200" dirty="0">
                <a:latin typeface="Arial Rounded MT Bold" panose="020F0704030504030204" pitchFamily="34" charset="0"/>
              </a:rPr>
              <a:t> are unknown, each researcher has a different area of focus.</a:t>
            </a:r>
          </a:p>
          <a:p>
            <a:pPr marL="0" indent="0">
              <a:buNone/>
            </a:pPr>
            <a:r>
              <a:rPr lang="en-US" sz="900" dirty="0">
                <a:latin typeface="Arial Rounded MT Bold" panose="020F0704030504030204" pitchFamily="34" charset="0"/>
              </a:rPr>
              <a:t>     </a:t>
            </a:r>
          </a:p>
          <a:p>
            <a:r>
              <a:rPr lang="en-US" sz="3200" dirty="0">
                <a:latin typeface="Arial Rounded MT Bold" panose="020F0704030504030204" pitchFamily="34" charset="0"/>
              </a:rPr>
              <a:t>Research is conducted on earlier detection and better treatments of </a:t>
            </a:r>
            <a:r>
              <a:rPr lang="en-US" sz="3200" dirty="0">
                <a:solidFill>
                  <a:srgbClr val="00B050"/>
                </a:solidFill>
                <a:latin typeface="Arial Rounded MT Bold" panose="020F0704030504030204" pitchFamily="34" charset="0"/>
              </a:rPr>
              <a:t>CAPD</a:t>
            </a:r>
            <a:r>
              <a:rPr lang="en-US" sz="3200" dirty="0">
                <a:latin typeface="Arial Rounded MT Bold" panose="020F0704030504030204" pitchFamily="34" charset="0"/>
              </a:rPr>
              <a:t>.</a:t>
            </a:r>
          </a:p>
        </p:txBody>
      </p:sp>
      <p:pic>
        <p:nvPicPr>
          <p:cNvPr id="5" name="Picture 4">
            <a:extLst>
              <a:ext uri="{FF2B5EF4-FFF2-40B4-BE49-F238E27FC236}">
                <a16:creationId xmlns:a16="http://schemas.microsoft.com/office/drawing/2014/main" id="{14918982-C9C2-400F-A19D-89C53E5B1839}"/>
              </a:ext>
            </a:extLst>
          </p:cNvPr>
          <p:cNvPicPr>
            <a:picLocks noChangeAspect="1"/>
          </p:cNvPicPr>
          <p:nvPr/>
        </p:nvPicPr>
        <p:blipFill>
          <a:blip r:embed="rId2"/>
          <a:stretch>
            <a:fillRect/>
          </a:stretch>
        </p:blipFill>
        <p:spPr>
          <a:xfrm>
            <a:off x="755779" y="466343"/>
            <a:ext cx="8192277" cy="1362113"/>
          </a:xfrm>
          <a:prstGeom prst="rect">
            <a:avLst/>
          </a:prstGeom>
        </p:spPr>
      </p:pic>
      <p:pic>
        <p:nvPicPr>
          <p:cNvPr id="6" name="Picture 5">
            <a:extLst>
              <a:ext uri="{FF2B5EF4-FFF2-40B4-BE49-F238E27FC236}">
                <a16:creationId xmlns:a16="http://schemas.microsoft.com/office/drawing/2014/main" id="{FC267DFB-D968-4507-B6B0-091D198404D2}"/>
              </a:ext>
            </a:extLst>
          </p:cNvPr>
          <p:cNvPicPr>
            <a:picLocks noChangeAspect="1"/>
          </p:cNvPicPr>
          <p:nvPr/>
        </p:nvPicPr>
        <p:blipFill>
          <a:blip r:embed="rId3"/>
          <a:stretch>
            <a:fillRect/>
          </a:stretch>
        </p:blipFill>
        <p:spPr>
          <a:xfrm>
            <a:off x="8948056" y="2868877"/>
            <a:ext cx="3234163" cy="2178985"/>
          </a:xfrm>
          <a:prstGeom prst="rect">
            <a:avLst/>
          </a:prstGeom>
          <a:ln>
            <a:noFill/>
          </a:ln>
          <a:effectLst>
            <a:softEdge rad="112500"/>
          </a:effectLst>
        </p:spPr>
      </p:pic>
    </p:spTree>
    <p:extLst>
      <p:ext uri="{BB962C8B-B14F-4D97-AF65-F5344CB8AC3E}">
        <p14:creationId xmlns:p14="http://schemas.microsoft.com/office/powerpoint/2010/main" val="165918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861" y="466343"/>
            <a:ext cx="11716139" cy="1362113"/>
          </a:xfrm>
        </p:spPr>
        <p:txBody>
          <a:bodyPr>
            <a:noAutofit/>
          </a:bodyPr>
          <a:lstStyle/>
          <a:p>
            <a:r>
              <a:rPr lang="en-US" sz="4000" dirty="0">
                <a:solidFill>
                  <a:schemeClr val="bg2"/>
                </a:solidFill>
                <a:latin typeface="Arial Rounded MT Bold" panose="020F0704030504030204" pitchFamily="34" charset="0"/>
              </a:rPr>
              <a:t> </a:t>
            </a:r>
          </a:p>
        </p:txBody>
      </p:sp>
      <p:sp>
        <p:nvSpPr>
          <p:cNvPr id="3" name="Content Placeholder 2"/>
          <p:cNvSpPr>
            <a:spLocks noGrp="1"/>
          </p:cNvSpPr>
          <p:nvPr>
            <p:ph sz="half" idx="1"/>
          </p:nvPr>
        </p:nvSpPr>
        <p:spPr>
          <a:xfrm>
            <a:off x="634480" y="1961295"/>
            <a:ext cx="8826761" cy="4663440"/>
          </a:xfrm>
        </p:spPr>
        <p:txBody>
          <a:bodyPr>
            <a:noAutofit/>
          </a:bodyPr>
          <a:lstStyle/>
          <a:p>
            <a:r>
              <a:rPr lang="en-US" sz="3200" dirty="0">
                <a:latin typeface="Arial Rounded MT Bold" panose="020F0704030504030204" pitchFamily="34" charset="0"/>
              </a:rPr>
              <a:t>After a rigorous application &amp; review process, each successful awardee receives a research grant for one year.  Scientists are required to provide progress reports and research updates</a:t>
            </a:r>
            <a:r>
              <a:rPr lang="en-US" sz="2800" dirty="0">
                <a:latin typeface="Arial Rounded MT Bold" panose="020F0704030504030204" pitchFamily="34" charset="0"/>
              </a:rPr>
              <a:t>.</a:t>
            </a:r>
          </a:p>
          <a:p>
            <a:pPr marL="0" indent="0">
              <a:buNone/>
            </a:pPr>
            <a:r>
              <a:rPr lang="en-US" sz="900" dirty="0">
                <a:latin typeface="Arial Rounded MT Bold" panose="020F0704030504030204" pitchFamily="34" charset="0"/>
              </a:rPr>
              <a:t>  </a:t>
            </a:r>
          </a:p>
          <a:p>
            <a:r>
              <a:rPr lang="en-US" sz="3200" dirty="0">
                <a:latin typeface="Arial Rounded MT Bold" panose="020F0704030504030204" pitchFamily="34" charset="0"/>
              </a:rPr>
              <a:t>The </a:t>
            </a:r>
            <a:r>
              <a:rPr lang="en-US" sz="3200" dirty="0">
                <a:solidFill>
                  <a:srgbClr val="00B050"/>
                </a:solidFill>
                <a:latin typeface="Arial Rounded MT Bold" panose="020F0704030504030204" pitchFamily="34" charset="0"/>
              </a:rPr>
              <a:t>CAPD</a:t>
            </a:r>
            <a:r>
              <a:rPr lang="en-US" sz="3200" dirty="0">
                <a:latin typeface="Arial Rounded MT Bold" panose="020F0704030504030204" pitchFamily="34" charset="0"/>
              </a:rPr>
              <a:t> researchers who have been carefully selected are among the best in the nation.</a:t>
            </a:r>
          </a:p>
          <a:p>
            <a:pPr marL="0" indent="0">
              <a:buNone/>
            </a:pPr>
            <a:endParaRPr lang="en-US" sz="2800" dirty="0">
              <a:solidFill>
                <a:srgbClr val="000000"/>
              </a:solidFill>
              <a:latin typeface="Arial Rounded MT Bold" panose="020F0704030504030204" pitchFamily="34" charset="0"/>
            </a:endParaRPr>
          </a:p>
        </p:txBody>
      </p:sp>
      <p:pic>
        <p:nvPicPr>
          <p:cNvPr id="5" name="Picture 4">
            <a:extLst>
              <a:ext uri="{FF2B5EF4-FFF2-40B4-BE49-F238E27FC236}">
                <a16:creationId xmlns:a16="http://schemas.microsoft.com/office/drawing/2014/main" id="{14918982-C9C2-400F-A19D-89C53E5B1839}"/>
              </a:ext>
            </a:extLst>
          </p:cNvPr>
          <p:cNvPicPr>
            <a:picLocks noChangeAspect="1"/>
          </p:cNvPicPr>
          <p:nvPr/>
        </p:nvPicPr>
        <p:blipFill>
          <a:blip r:embed="rId2"/>
          <a:stretch>
            <a:fillRect/>
          </a:stretch>
        </p:blipFill>
        <p:spPr>
          <a:xfrm>
            <a:off x="755779" y="466343"/>
            <a:ext cx="8192277" cy="1362113"/>
          </a:xfrm>
          <a:prstGeom prst="rect">
            <a:avLst/>
          </a:prstGeom>
        </p:spPr>
      </p:pic>
    </p:spTree>
    <p:extLst>
      <p:ext uri="{BB962C8B-B14F-4D97-AF65-F5344CB8AC3E}">
        <p14:creationId xmlns:p14="http://schemas.microsoft.com/office/powerpoint/2010/main" val="174775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95" y="424819"/>
            <a:ext cx="9535886" cy="1362113"/>
          </a:xfrm>
        </p:spPr>
        <p:txBody>
          <a:bodyPr>
            <a:noAutofit/>
          </a:bodyPr>
          <a:lstStyle/>
          <a:p>
            <a:r>
              <a:rPr lang="en-US" sz="4000" dirty="0">
                <a:solidFill>
                  <a:schemeClr val="bg2"/>
                </a:solidFill>
                <a:latin typeface="Arial Rounded MT Bold" panose="020F0704030504030204" pitchFamily="34" charset="0"/>
              </a:rPr>
              <a:t> </a:t>
            </a:r>
          </a:p>
        </p:txBody>
      </p:sp>
      <p:sp>
        <p:nvSpPr>
          <p:cNvPr id="3" name="Content Placeholder 2"/>
          <p:cNvSpPr>
            <a:spLocks noGrp="1"/>
          </p:cNvSpPr>
          <p:nvPr>
            <p:ph sz="half" idx="1"/>
          </p:nvPr>
        </p:nvSpPr>
        <p:spPr>
          <a:xfrm>
            <a:off x="3136900" y="1938546"/>
            <a:ext cx="8648700" cy="4817854"/>
          </a:xfrm>
        </p:spPr>
        <p:txBody>
          <a:bodyPr>
            <a:noAutofit/>
          </a:bodyPr>
          <a:lstStyle/>
          <a:p>
            <a:pPr marL="0" indent="0">
              <a:buNone/>
            </a:pPr>
            <a:r>
              <a:rPr lang="en-US" sz="900" dirty="0">
                <a:latin typeface="Arial Rounded MT Bold" panose="020F0704030504030204" pitchFamily="34" charset="0"/>
              </a:rPr>
              <a:t>  </a:t>
            </a:r>
            <a:endParaRPr lang="en-US" sz="2800" dirty="0">
              <a:solidFill>
                <a:srgbClr val="000000"/>
              </a:solidFill>
              <a:latin typeface="Arial Rounded MT Bold" panose="020F0704030504030204" pitchFamily="34" charset="0"/>
            </a:endParaRPr>
          </a:p>
        </p:txBody>
      </p:sp>
      <p:sp>
        <p:nvSpPr>
          <p:cNvPr id="6" name="TextBox 5">
            <a:extLst>
              <a:ext uri="{FF2B5EF4-FFF2-40B4-BE49-F238E27FC236}">
                <a16:creationId xmlns:a16="http://schemas.microsoft.com/office/drawing/2014/main" id="{CE9BCA81-0B92-4E70-A7B2-2A921CFF9FD9}"/>
              </a:ext>
            </a:extLst>
          </p:cNvPr>
          <p:cNvSpPr txBox="1"/>
          <p:nvPr/>
        </p:nvSpPr>
        <p:spPr>
          <a:xfrm>
            <a:off x="774440" y="750796"/>
            <a:ext cx="7641772" cy="861774"/>
          </a:xfrm>
          <a:prstGeom prst="rect">
            <a:avLst/>
          </a:prstGeom>
          <a:noFill/>
        </p:spPr>
        <p:txBody>
          <a:bodyPr wrap="square" rtlCol="0">
            <a:spAutoFit/>
          </a:bodyPr>
          <a:lstStyle/>
          <a:p>
            <a:pPr algn="ctr"/>
            <a:r>
              <a:rPr lang="en-US" sz="5000" b="1" dirty="0">
                <a:solidFill>
                  <a:srgbClr val="FFC000"/>
                </a:solidFill>
                <a:latin typeface="Arial Rounded MT Bold" panose="020F0704030504030204" pitchFamily="34" charset="0"/>
              </a:rPr>
              <a:t>2020</a:t>
            </a:r>
            <a:r>
              <a:rPr lang="en-US" sz="5000" b="1" dirty="0">
                <a:solidFill>
                  <a:schemeClr val="bg2"/>
                </a:solidFill>
                <a:latin typeface="Arial Rounded MT Bold" panose="020F0704030504030204" pitchFamily="34" charset="0"/>
              </a:rPr>
              <a:t> HHF Researcher</a:t>
            </a:r>
          </a:p>
        </p:txBody>
      </p:sp>
      <p:pic>
        <p:nvPicPr>
          <p:cNvPr id="11" name="Picture 10">
            <a:extLst>
              <a:ext uri="{FF2B5EF4-FFF2-40B4-BE49-F238E27FC236}">
                <a16:creationId xmlns:a16="http://schemas.microsoft.com/office/drawing/2014/main" id="{087903C7-2159-4946-8199-9C16FEECC21C}"/>
              </a:ext>
            </a:extLst>
          </p:cNvPr>
          <p:cNvPicPr/>
          <p:nvPr/>
        </p:nvPicPr>
        <p:blipFill>
          <a:blip r:embed="rId2"/>
          <a:stretch>
            <a:fillRect/>
          </a:stretch>
        </p:blipFill>
        <p:spPr>
          <a:xfrm>
            <a:off x="121295" y="1938547"/>
            <a:ext cx="2857500" cy="3086100"/>
          </a:xfrm>
          <a:prstGeom prst="rect">
            <a:avLst/>
          </a:prstGeom>
        </p:spPr>
      </p:pic>
      <p:sp>
        <p:nvSpPr>
          <p:cNvPr id="13" name="TextBox 12">
            <a:extLst>
              <a:ext uri="{FF2B5EF4-FFF2-40B4-BE49-F238E27FC236}">
                <a16:creationId xmlns:a16="http://schemas.microsoft.com/office/drawing/2014/main" id="{5A034A2E-72DD-490B-B407-1CCD885ACE08}"/>
              </a:ext>
            </a:extLst>
          </p:cNvPr>
          <p:cNvSpPr txBox="1"/>
          <p:nvPr/>
        </p:nvSpPr>
        <p:spPr>
          <a:xfrm>
            <a:off x="121295" y="5071069"/>
            <a:ext cx="2857500" cy="923330"/>
          </a:xfrm>
          <a:prstGeom prst="rect">
            <a:avLst/>
          </a:prstGeom>
          <a:noFill/>
        </p:spPr>
        <p:txBody>
          <a:bodyPr wrap="square">
            <a:spAutoFit/>
          </a:bodyPr>
          <a:lstStyle/>
          <a:p>
            <a:r>
              <a:rPr lang="en-US" sz="1800" b="1" dirty="0">
                <a:effectLst/>
                <a:latin typeface="proxima-nova"/>
                <a:ea typeface="Times New Roman" panose="02020603050405020304" pitchFamily="18" charset="0"/>
                <a:cs typeface="Times New Roman" panose="02020603050405020304" pitchFamily="18" charset="0"/>
              </a:rPr>
              <a:t>Z. Ellen Peng, Ph.D.</a:t>
            </a:r>
            <a:br>
              <a:rPr lang="en-US" sz="1800" b="1" dirty="0">
                <a:effectLst/>
                <a:latin typeface="proxima-nova"/>
                <a:ea typeface="Times New Roman" panose="02020603050405020304" pitchFamily="18" charset="0"/>
                <a:cs typeface="Times New Roman" panose="02020603050405020304" pitchFamily="18" charset="0"/>
              </a:rPr>
            </a:br>
            <a:r>
              <a:rPr lang="en-US" sz="1800" b="1" dirty="0">
                <a:effectLst/>
                <a:latin typeface="proxima-nova"/>
                <a:ea typeface="Times New Roman" panose="02020603050405020304" pitchFamily="18" charset="0"/>
                <a:cs typeface="Times New Roman" panose="02020603050405020304" pitchFamily="18" charset="0"/>
              </a:rPr>
              <a:t>University of Wisconsin-Madison  </a:t>
            </a:r>
            <a:r>
              <a:rPr lang="en-US" sz="1800" i="1" dirty="0">
                <a:effectLst/>
                <a:latin typeface="proxima-nova"/>
                <a:ea typeface="Times New Roman" panose="02020603050405020304" pitchFamily="18" charset="0"/>
                <a:cs typeface="Times New Roman" panose="02020603050405020304" pitchFamily="18" charset="0"/>
              </a:rPr>
              <a:t> </a:t>
            </a:r>
            <a:endParaRPr lang="en-US" dirty="0"/>
          </a:p>
        </p:txBody>
      </p:sp>
      <p:sp>
        <p:nvSpPr>
          <p:cNvPr id="15" name="TextBox 14">
            <a:extLst>
              <a:ext uri="{FF2B5EF4-FFF2-40B4-BE49-F238E27FC236}">
                <a16:creationId xmlns:a16="http://schemas.microsoft.com/office/drawing/2014/main" id="{D9E35B48-38A5-4D51-945A-283CEA6722E8}"/>
              </a:ext>
            </a:extLst>
          </p:cNvPr>
          <p:cNvSpPr txBox="1"/>
          <p:nvPr/>
        </p:nvSpPr>
        <p:spPr>
          <a:xfrm>
            <a:off x="3136900" y="2112909"/>
            <a:ext cx="9022705" cy="4247317"/>
          </a:xfrm>
          <a:prstGeom prst="rect">
            <a:avLst/>
          </a:prstGeom>
          <a:noFill/>
        </p:spPr>
        <p:txBody>
          <a:bodyPr wrap="square">
            <a:spAutoFit/>
          </a:bodyPr>
          <a:lstStyle/>
          <a:p>
            <a:pPr marL="0" marR="0">
              <a:spcBef>
                <a:spcPts val="0"/>
              </a:spcBef>
              <a:spcAft>
                <a:spcPts val="0"/>
              </a:spcAft>
            </a:pPr>
            <a:r>
              <a:rPr lang="en-US" sz="1800" dirty="0">
                <a:solidFill>
                  <a:srgbClr val="000000"/>
                </a:solidFill>
                <a:effectLst/>
                <a:latin typeface="proxima-nova"/>
                <a:ea typeface="Times New Roman" panose="02020603050405020304" pitchFamily="18" charset="0"/>
                <a:cs typeface="Times New Roman" panose="02020603050405020304" pitchFamily="18" charset="0"/>
              </a:rPr>
              <a:t>Project: </a:t>
            </a:r>
            <a:r>
              <a:rPr lang="en-US" sz="1800" dirty="0">
                <a:solidFill>
                  <a:srgbClr val="0070C0"/>
                </a:solidFill>
                <a:effectLst/>
                <a:latin typeface="proxima-nova"/>
                <a:ea typeface="Times New Roman" panose="02020603050405020304" pitchFamily="18" charset="0"/>
                <a:cs typeface="Times New Roman" panose="02020603050405020304" pitchFamily="18" charset="0"/>
              </a:rPr>
              <a:t>Investigating cortical processing during comprehension of reverberant speech </a:t>
            </a:r>
            <a:r>
              <a:rPr lang="en-US" sz="1800" dirty="0">
                <a:solidFill>
                  <a:srgbClr val="000000"/>
                </a:solidFill>
                <a:effectLst/>
                <a:latin typeface="proxima-nova"/>
                <a:ea typeface="Times New Roman" panose="02020603050405020304" pitchFamily="18" charset="0"/>
                <a:cs typeface="Times New Roman" panose="02020603050405020304" pitchFamily="18" charset="0"/>
              </a:rPr>
              <a:t>in adolescents and young adults with cochlear implants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proxima-nova"/>
                <a:ea typeface="Times New Roman" panose="02020603050405020304" pitchFamily="18" charset="0"/>
                <a:cs typeface="Times New Roman" panose="02020603050405020304" pitchFamily="18" charset="0"/>
              </a:rPr>
              <a:t>Through early cochlear implant (CI) fitting, many children diagnosed with profound neurosensorial hearing loss gain access to verbal communications through electrical hearing and go on to develop spoken language. Despite good speech outcomes tested in sound booths, many children experience difficulties in understanding speech in most noisy and reverberant indoor environments. While up to 75 percent of their time learning is spent in classrooms, the difficulty from adverse acoustics adding to children’s processing of degraded speech from CI is not well understood. </a:t>
            </a:r>
            <a:r>
              <a:rPr lang="en-US" sz="1800" dirty="0">
                <a:solidFill>
                  <a:srgbClr val="0070C0"/>
                </a:solidFill>
                <a:effectLst/>
                <a:latin typeface="proxima-nova"/>
                <a:ea typeface="Times New Roman" panose="02020603050405020304" pitchFamily="18" charset="0"/>
                <a:cs typeface="Times New Roman" panose="02020603050405020304" pitchFamily="18" charset="0"/>
              </a:rPr>
              <a:t>In this project, we examine speech understanding in classroom-like environments through immersive acoustic virtual reality. In addition to behavioral responses, we measure neural activity using functional near-infrared spectroscopy (</a:t>
            </a:r>
            <a:r>
              <a:rPr lang="en-US" sz="1800" dirty="0" err="1">
                <a:solidFill>
                  <a:srgbClr val="0070C0"/>
                </a:solidFill>
                <a:effectLst/>
                <a:latin typeface="proxima-nova"/>
                <a:ea typeface="Times New Roman" panose="02020603050405020304" pitchFamily="18" charset="0"/>
                <a:cs typeface="Times New Roman" panose="02020603050405020304" pitchFamily="18" charset="0"/>
              </a:rPr>
              <a:t>fNIRS</a:t>
            </a:r>
            <a:r>
              <a:rPr lang="en-US" sz="1800" dirty="0">
                <a:solidFill>
                  <a:srgbClr val="0070C0"/>
                </a:solidFill>
                <a:effectLst/>
                <a:latin typeface="proxima-nova"/>
                <a:ea typeface="Times New Roman" panose="02020603050405020304" pitchFamily="18" charset="0"/>
                <a:cs typeface="Times New Roman" panose="02020603050405020304" pitchFamily="18" charset="0"/>
              </a:rPr>
              <a:t>)—a noninvasive, CI-compatible neuroimaging technique, in cortical regions that are responsible for speech understanding and sustained attention</a:t>
            </a:r>
            <a:r>
              <a:rPr lang="en-US" sz="1800" dirty="0">
                <a:solidFill>
                  <a:srgbClr val="000000"/>
                </a:solidFill>
                <a:effectLst/>
                <a:latin typeface="proxima-nova"/>
                <a:ea typeface="Times New Roman" panose="02020603050405020304" pitchFamily="18" charset="0"/>
                <a:cs typeface="Times New Roman" panose="02020603050405020304" pitchFamily="18" charset="0"/>
              </a:rPr>
              <a:t>. Our findings will reveal the neural signature of speech processing by CI users, who developed language through electrical hearing, in classroom-like environments with adverse room acoustics.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430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861" y="466343"/>
            <a:ext cx="11716139" cy="1362113"/>
          </a:xfrm>
        </p:spPr>
        <p:txBody>
          <a:bodyPr>
            <a:noAutofit/>
          </a:bodyPr>
          <a:lstStyle/>
          <a:p>
            <a:r>
              <a:rPr lang="en-US" sz="4000" dirty="0">
                <a:solidFill>
                  <a:schemeClr val="bg2"/>
                </a:solidFill>
                <a:latin typeface="Arial Rounded MT Bold" panose="020F0704030504030204" pitchFamily="34" charset="0"/>
              </a:rPr>
              <a:t> </a:t>
            </a:r>
          </a:p>
        </p:txBody>
      </p:sp>
      <p:sp>
        <p:nvSpPr>
          <p:cNvPr id="3" name="Content Placeholder 2"/>
          <p:cNvSpPr>
            <a:spLocks noGrp="1"/>
          </p:cNvSpPr>
          <p:nvPr>
            <p:ph sz="half" idx="1"/>
          </p:nvPr>
        </p:nvSpPr>
        <p:spPr>
          <a:xfrm>
            <a:off x="382554" y="2026609"/>
            <a:ext cx="8826761" cy="4663440"/>
          </a:xfrm>
        </p:spPr>
        <p:txBody>
          <a:bodyPr>
            <a:noAutofit/>
          </a:bodyPr>
          <a:lstStyle/>
          <a:p>
            <a:pPr marL="342900" lvl="0" indent="-342900">
              <a:spcBef>
                <a:spcPct val="20000"/>
              </a:spcBef>
              <a:buFont typeface="Arial" panose="020B0604020202020204" pitchFamily="34" charset="0"/>
              <a:buChar char="•"/>
            </a:pPr>
            <a:r>
              <a:rPr lang="en-US" sz="3600" dirty="0">
                <a:solidFill>
                  <a:prstClr val="black"/>
                </a:solidFill>
                <a:latin typeface="Arial Rounded MT Bold" panose="020F0704030504030204" pitchFamily="34" charset="0"/>
              </a:rPr>
              <a:t>The nation’s leading charity helping children with autism, and probably the most recognized of our Charities …. And </a:t>
            </a:r>
          </a:p>
          <a:p>
            <a:pPr marL="0" indent="0">
              <a:buNone/>
            </a:pPr>
            <a:r>
              <a:rPr lang="en-US" sz="3600" dirty="0">
                <a:latin typeface="Arial Rounded MT Bold" panose="020F0704030504030204" pitchFamily="34" charset="0"/>
              </a:rPr>
              <a:t>   </a:t>
            </a:r>
          </a:p>
          <a:p>
            <a:pPr marL="342900" lvl="0" indent="-342900">
              <a:spcBef>
                <a:spcPct val="20000"/>
              </a:spcBef>
              <a:buFont typeface="Arial" panose="020B0604020202020204" pitchFamily="34" charset="0"/>
              <a:buChar char="•"/>
            </a:pPr>
            <a:r>
              <a:rPr lang="en-US" sz="3600" dirty="0">
                <a:solidFill>
                  <a:prstClr val="black"/>
                </a:solidFill>
                <a:latin typeface="Arial Rounded MT Bold" panose="020F0704030504030204" pitchFamily="34" charset="0"/>
              </a:rPr>
              <a:t>A national charitable partner of the </a:t>
            </a:r>
            <a:r>
              <a:rPr lang="en-US" sz="3600" b="1" dirty="0">
                <a:solidFill>
                  <a:srgbClr val="C00000"/>
                </a:solidFill>
                <a:latin typeface="Arial Rounded MT Bold" panose="020F0704030504030204" pitchFamily="34" charset="0"/>
              </a:rPr>
              <a:t>Royal Arch Masons since 2010</a:t>
            </a:r>
          </a:p>
          <a:p>
            <a:pPr marL="0" indent="0">
              <a:buNone/>
            </a:pPr>
            <a:r>
              <a:rPr lang="en-US" sz="3600" dirty="0">
                <a:latin typeface="Arial Rounded MT Bold" panose="020F0704030504030204" pitchFamily="34" charset="0"/>
              </a:rPr>
              <a:t>     </a:t>
            </a:r>
          </a:p>
        </p:txBody>
      </p:sp>
      <p:sp>
        <p:nvSpPr>
          <p:cNvPr id="7" name="TextBox 6">
            <a:extLst>
              <a:ext uri="{FF2B5EF4-FFF2-40B4-BE49-F238E27FC236}">
                <a16:creationId xmlns:a16="http://schemas.microsoft.com/office/drawing/2014/main" id="{CE9BCA81-0B92-4E70-A7B2-2A921CFF9FD9}"/>
              </a:ext>
            </a:extLst>
          </p:cNvPr>
          <p:cNvSpPr txBox="1"/>
          <p:nvPr/>
        </p:nvSpPr>
        <p:spPr>
          <a:xfrm>
            <a:off x="727787" y="395393"/>
            <a:ext cx="5803641" cy="1231106"/>
          </a:xfrm>
          <a:prstGeom prst="rect">
            <a:avLst/>
          </a:prstGeom>
          <a:noFill/>
        </p:spPr>
        <p:txBody>
          <a:bodyPr wrap="square" rtlCol="0">
            <a:spAutoFit/>
          </a:bodyPr>
          <a:lstStyle/>
          <a:p>
            <a:pPr algn="ctr"/>
            <a:r>
              <a:rPr lang="en-US" sz="5000" b="1" dirty="0">
                <a:solidFill>
                  <a:srgbClr val="00B0F0"/>
                </a:solidFill>
                <a:latin typeface="Arial Rounded MT Bold" panose="020F0704030504030204" pitchFamily="34" charset="0"/>
              </a:rPr>
              <a:t>AUTISM SPEAKS</a:t>
            </a:r>
          </a:p>
          <a:p>
            <a:pPr algn="ctr"/>
            <a:r>
              <a:rPr lang="en-US" sz="2400" b="1" dirty="0">
                <a:solidFill>
                  <a:srgbClr val="00B0F0"/>
                </a:solidFill>
                <a:latin typeface="Arial Rounded MT Bold" panose="020F0704030504030204" pitchFamily="34" charset="0"/>
              </a:rPr>
              <a:t>It’s Time to Listen</a:t>
            </a:r>
          </a:p>
        </p:txBody>
      </p:sp>
      <p:pic>
        <p:nvPicPr>
          <p:cNvPr id="8" name="Picture 7">
            <a:extLst>
              <a:ext uri="{FF2B5EF4-FFF2-40B4-BE49-F238E27FC236}">
                <a16:creationId xmlns:a16="http://schemas.microsoft.com/office/drawing/2014/main" id="{D3891D44-CDBF-4FFD-9AF2-53ED8E9CD01F}"/>
              </a:ext>
            </a:extLst>
          </p:cNvPr>
          <p:cNvPicPr>
            <a:picLocks noChangeAspect="1"/>
          </p:cNvPicPr>
          <p:nvPr/>
        </p:nvPicPr>
        <p:blipFill>
          <a:blip r:embed="rId2"/>
          <a:stretch>
            <a:fillRect/>
          </a:stretch>
        </p:blipFill>
        <p:spPr>
          <a:xfrm>
            <a:off x="8869905" y="395393"/>
            <a:ext cx="3387410" cy="2687532"/>
          </a:xfrm>
          <a:prstGeom prst="rect">
            <a:avLst/>
          </a:prstGeom>
          <a:ln>
            <a:noFill/>
          </a:ln>
          <a:effectLst>
            <a:softEdge rad="112500"/>
          </a:effectLst>
        </p:spPr>
      </p:pic>
    </p:spTree>
    <p:extLst>
      <p:ext uri="{BB962C8B-B14F-4D97-AF65-F5344CB8AC3E}">
        <p14:creationId xmlns:p14="http://schemas.microsoft.com/office/powerpoint/2010/main" val="417238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861" y="466343"/>
            <a:ext cx="11716139" cy="1362113"/>
          </a:xfrm>
        </p:spPr>
        <p:txBody>
          <a:bodyPr>
            <a:noAutofit/>
          </a:bodyPr>
          <a:lstStyle/>
          <a:p>
            <a:r>
              <a:rPr lang="en-US" sz="4000" dirty="0">
                <a:solidFill>
                  <a:schemeClr val="bg2"/>
                </a:solidFill>
                <a:latin typeface="Arial Rounded MT Bold" panose="020F0704030504030204" pitchFamily="34" charset="0"/>
              </a:rPr>
              <a:t> </a:t>
            </a:r>
          </a:p>
        </p:txBody>
      </p:sp>
      <p:sp>
        <p:nvSpPr>
          <p:cNvPr id="3" name="Content Placeholder 2"/>
          <p:cNvSpPr>
            <a:spLocks noGrp="1"/>
          </p:cNvSpPr>
          <p:nvPr>
            <p:ph sz="half" idx="1"/>
          </p:nvPr>
        </p:nvSpPr>
        <p:spPr>
          <a:xfrm>
            <a:off x="391885" y="1828456"/>
            <a:ext cx="9004042" cy="5029544"/>
          </a:xfrm>
        </p:spPr>
        <p:txBody>
          <a:bodyPr>
            <a:noAutofit/>
          </a:bodyPr>
          <a:lstStyle/>
          <a:p>
            <a:pPr marL="0" indent="0">
              <a:buNone/>
            </a:pPr>
            <a:endParaRPr lang="en-US" sz="3200" dirty="0">
              <a:solidFill>
                <a:srgbClr val="C00000"/>
              </a:solidFill>
              <a:latin typeface="Arial Rounded MT Bold" panose="020F0704030504030204" pitchFamily="34" charset="0"/>
            </a:endParaRPr>
          </a:p>
          <a:p>
            <a:pPr marL="0" indent="0">
              <a:buNone/>
            </a:pPr>
            <a:r>
              <a:rPr lang="en-US" sz="6000" b="1" dirty="0">
                <a:solidFill>
                  <a:srgbClr val="C00000"/>
                </a:solidFill>
                <a:latin typeface="Arial Rounded MT Bold" panose="020F0704030504030204" pitchFamily="34" charset="0"/>
              </a:rPr>
              <a:t>85%</a:t>
            </a:r>
            <a:r>
              <a:rPr lang="en-US" sz="3200" dirty="0">
                <a:solidFill>
                  <a:srgbClr val="C00000"/>
                </a:solidFill>
                <a:latin typeface="Arial Rounded MT Bold" panose="020F0704030504030204" pitchFamily="34" charset="0"/>
              </a:rPr>
              <a:t> of children with </a:t>
            </a:r>
            <a:r>
              <a:rPr lang="en-US" sz="6000" b="1" dirty="0">
                <a:solidFill>
                  <a:srgbClr val="00B0F0"/>
                </a:solidFill>
                <a:latin typeface="Arial Rounded MT Bold" panose="020F0704030504030204" pitchFamily="34" charset="0"/>
              </a:rPr>
              <a:t>Autism</a:t>
            </a:r>
            <a:r>
              <a:rPr lang="en-US" sz="3200" dirty="0">
                <a:solidFill>
                  <a:srgbClr val="C00000"/>
                </a:solidFill>
                <a:latin typeface="Arial Rounded MT Bold" panose="020F0704030504030204" pitchFamily="34" charset="0"/>
              </a:rPr>
              <a:t> are later diagnosed with an auditory processing disorder such as </a:t>
            </a:r>
            <a:r>
              <a:rPr lang="en-US" sz="6000" u="sng" dirty="0">
                <a:solidFill>
                  <a:srgbClr val="00B050"/>
                </a:solidFill>
                <a:latin typeface="Arial Rounded MT Bold" panose="020F0704030504030204" pitchFamily="34" charset="0"/>
              </a:rPr>
              <a:t>CAPD</a:t>
            </a:r>
            <a:r>
              <a:rPr lang="en-US" sz="3200" dirty="0">
                <a:solidFill>
                  <a:srgbClr val="C00000"/>
                </a:solidFill>
                <a:latin typeface="Arial Rounded MT Bold" panose="020F0704030504030204" pitchFamily="34" charset="0"/>
              </a:rPr>
              <a:t>   </a:t>
            </a:r>
          </a:p>
        </p:txBody>
      </p:sp>
      <p:sp>
        <p:nvSpPr>
          <p:cNvPr id="7" name="TextBox 6">
            <a:extLst>
              <a:ext uri="{FF2B5EF4-FFF2-40B4-BE49-F238E27FC236}">
                <a16:creationId xmlns:a16="http://schemas.microsoft.com/office/drawing/2014/main" id="{CE9BCA81-0B92-4E70-A7B2-2A921CFF9FD9}"/>
              </a:ext>
            </a:extLst>
          </p:cNvPr>
          <p:cNvSpPr txBox="1"/>
          <p:nvPr/>
        </p:nvSpPr>
        <p:spPr>
          <a:xfrm>
            <a:off x="786062" y="617702"/>
            <a:ext cx="8215687" cy="1015663"/>
          </a:xfrm>
          <a:prstGeom prst="rect">
            <a:avLst/>
          </a:prstGeom>
          <a:noFill/>
        </p:spPr>
        <p:txBody>
          <a:bodyPr wrap="square" rtlCol="0">
            <a:spAutoFit/>
          </a:bodyPr>
          <a:lstStyle/>
          <a:p>
            <a:pPr algn="ctr"/>
            <a:r>
              <a:rPr lang="en-US" sz="6000" b="1" dirty="0">
                <a:solidFill>
                  <a:schemeClr val="bg2"/>
                </a:solidFill>
                <a:latin typeface="Arial Rounded MT Bold" panose="020F0704030504030204" pitchFamily="34" charset="0"/>
              </a:rPr>
              <a:t>Why</a:t>
            </a:r>
            <a:r>
              <a:rPr lang="en-US" sz="6000" b="1" dirty="0">
                <a:solidFill>
                  <a:srgbClr val="00B0F0"/>
                </a:solidFill>
                <a:latin typeface="Arial Rounded MT Bold" panose="020F0704030504030204" pitchFamily="34" charset="0"/>
              </a:rPr>
              <a:t> Autism Speaks?</a:t>
            </a:r>
          </a:p>
        </p:txBody>
      </p:sp>
      <p:pic>
        <p:nvPicPr>
          <p:cNvPr id="4" name="Picture 3"/>
          <p:cNvPicPr>
            <a:picLocks noChangeAspect="1"/>
          </p:cNvPicPr>
          <p:nvPr/>
        </p:nvPicPr>
        <p:blipFill>
          <a:blip r:embed="rId2"/>
          <a:stretch>
            <a:fillRect/>
          </a:stretch>
        </p:blipFill>
        <p:spPr>
          <a:xfrm>
            <a:off x="6949041" y="4102429"/>
            <a:ext cx="3844922" cy="2830416"/>
          </a:xfrm>
          <a:prstGeom prst="rect">
            <a:avLst/>
          </a:prstGeom>
          <a:ln>
            <a:noFill/>
          </a:ln>
          <a:effectLst>
            <a:softEdge rad="112500"/>
          </a:effectLst>
        </p:spPr>
      </p:pic>
      <p:pic>
        <p:nvPicPr>
          <p:cNvPr id="9" name="Picture 8">
            <a:extLst>
              <a:ext uri="{FF2B5EF4-FFF2-40B4-BE49-F238E27FC236}">
                <a16:creationId xmlns:a16="http://schemas.microsoft.com/office/drawing/2014/main" id="{D3891D44-CDBF-4FFD-9AF2-53ED8E9CD01F}"/>
              </a:ext>
            </a:extLst>
          </p:cNvPr>
          <p:cNvPicPr>
            <a:picLocks noChangeAspect="1"/>
          </p:cNvPicPr>
          <p:nvPr/>
        </p:nvPicPr>
        <p:blipFill>
          <a:blip r:embed="rId3"/>
          <a:stretch>
            <a:fillRect/>
          </a:stretch>
        </p:blipFill>
        <p:spPr>
          <a:xfrm>
            <a:off x="9857792" y="404651"/>
            <a:ext cx="1872343" cy="1485495"/>
          </a:xfrm>
          <a:prstGeom prst="rect">
            <a:avLst/>
          </a:prstGeom>
          <a:ln>
            <a:noFill/>
          </a:ln>
          <a:effectLst>
            <a:softEdge rad="112500"/>
          </a:effectLst>
        </p:spPr>
      </p:pic>
    </p:spTree>
    <p:extLst>
      <p:ext uri="{BB962C8B-B14F-4D97-AF65-F5344CB8AC3E}">
        <p14:creationId xmlns:p14="http://schemas.microsoft.com/office/powerpoint/2010/main" val="229477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861" y="466343"/>
            <a:ext cx="11716139" cy="1362113"/>
          </a:xfrm>
        </p:spPr>
        <p:txBody>
          <a:bodyPr>
            <a:noAutofit/>
          </a:bodyPr>
          <a:lstStyle/>
          <a:p>
            <a:r>
              <a:rPr lang="en-US" sz="4000" dirty="0">
                <a:solidFill>
                  <a:schemeClr val="bg2"/>
                </a:solidFill>
                <a:latin typeface="Arial Rounded MT Bold" panose="020F0704030504030204" pitchFamily="34" charset="0"/>
              </a:rPr>
              <a:t> </a:t>
            </a:r>
          </a:p>
        </p:txBody>
      </p:sp>
      <p:sp>
        <p:nvSpPr>
          <p:cNvPr id="3" name="Content Placeholder 2"/>
          <p:cNvSpPr>
            <a:spLocks noGrp="1"/>
          </p:cNvSpPr>
          <p:nvPr>
            <p:ph sz="half" idx="1"/>
          </p:nvPr>
        </p:nvSpPr>
        <p:spPr>
          <a:xfrm>
            <a:off x="279918" y="1828456"/>
            <a:ext cx="11775233" cy="4786948"/>
          </a:xfrm>
        </p:spPr>
        <p:txBody>
          <a:bodyPr>
            <a:noAutofit/>
          </a:bodyPr>
          <a:lstStyle/>
          <a:p>
            <a:pPr>
              <a:spcBef>
                <a:spcPts val="0"/>
              </a:spcBef>
            </a:pPr>
            <a:r>
              <a:rPr lang="en-US" sz="3200" dirty="0">
                <a:latin typeface="Arial Rounded MT Bold" panose="020F0704030504030204" pitchFamily="34" charset="0"/>
              </a:rPr>
              <a:t>Holds Walk-a-thons in more than 80 cities annually.  Anyone can participate in the walks. </a:t>
            </a:r>
          </a:p>
          <a:p>
            <a:pPr>
              <a:spcBef>
                <a:spcPts val="0"/>
              </a:spcBef>
            </a:pPr>
            <a:endParaRPr lang="en-US" sz="3200" dirty="0">
              <a:latin typeface="Arial Rounded MT Bold" panose="020F0704030504030204" pitchFamily="34" charset="0"/>
            </a:endParaRPr>
          </a:p>
          <a:p>
            <a:pPr>
              <a:spcBef>
                <a:spcPts val="0"/>
              </a:spcBef>
            </a:pPr>
            <a:r>
              <a:rPr lang="en-US" sz="3200" dirty="0">
                <a:latin typeface="Arial Rounded MT Bold" panose="020F0704030504030204" pitchFamily="34" charset="0"/>
              </a:rPr>
              <a:t>Start a Walk Now for </a:t>
            </a:r>
            <a:r>
              <a:rPr lang="en-US" sz="3200" dirty="0">
                <a:solidFill>
                  <a:srgbClr val="00B0F0"/>
                </a:solidFill>
                <a:latin typeface="Arial Rounded MT Bold" panose="020F0704030504030204" pitchFamily="34" charset="0"/>
              </a:rPr>
              <a:t>Autism Speaks </a:t>
            </a:r>
            <a:r>
              <a:rPr lang="en-US" sz="3200" dirty="0">
                <a:latin typeface="Arial Rounded MT Bold" panose="020F0704030504030204" pitchFamily="34" charset="0"/>
              </a:rPr>
              <a:t>team in your city.  </a:t>
            </a:r>
          </a:p>
          <a:p>
            <a:pPr>
              <a:spcBef>
                <a:spcPts val="0"/>
              </a:spcBef>
            </a:pPr>
            <a:endParaRPr lang="en-US" sz="3200" dirty="0">
              <a:latin typeface="Arial Rounded MT Bold" panose="020F0704030504030204" pitchFamily="34" charset="0"/>
            </a:endParaRPr>
          </a:p>
          <a:p>
            <a:pPr>
              <a:spcBef>
                <a:spcPts val="0"/>
              </a:spcBef>
            </a:pPr>
            <a:r>
              <a:rPr lang="en-US" sz="3200" dirty="0">
                <a:latin typeface="Arial Rounded MT Bold" panose="020F0704030504030204" pitchFamily="34" charset="0"/>
              </a:rPr>
              <a:t>“</a:t>
            </a:r>
            <a:r>
              <a:rPr lang="en-US" sz="3200" b="1" dirty="0">
                <a:solidFill>
                  <a:srgbClr val="FF0000"/>
                </a:solidFill>
                <a:latin typeface="Arial Rounded MT Bold" panose="020F0704030504030204" pitchFamily="34" charset="0"/>
              </a:rPr>
              <a:t>Red Coat</a:t>
            </a:r>
            <a:r>
              <a:rPr lang="en-US" sz="3200" dirty="0">
                <a:latin typeface="Arial Rounded MT Bold" panose="020F0704030504030204" pitchFamily="34" charset="0"/>
              </a:rPr>
              <a:t>” walks.   </a:t>
            </a:r>
          </a:p>
          <a:p>
            <a:pPr marL="0" indent="0">
              <a:spcBef>
                <a:spcPts val="0"/>
              </a:spcBef>
              <a:buNone/>
            </a:pPr>
            <a:r>
              <a:rPr lang="en-US" sz="2800" dirty="0">
                <a:solidFill>
                  <a:srgbClr val="C00000"/>
                </a:solidFill>
                <a:latin typeface="Arial Rounded MT Bold" panose="020F0704030504030204" pitchFamily="34" charset="0"/>
              </a:rPr>
              <a:t>	</a:t>
            </a:r>
            <a:r>
              <a:rPr lang="en-US" sz="2400" dirty="0">
                <a:solidFill>
                  <a:srgbClr val="C00000"/>
                </a:solidFill>
                <a:latin typeface="Arial Rounded MT Bold" panose="020F0704030504030204" pitchFamily="34" charset="0"/>
              </a:rPr>
              <a:t>(Contact your State </a:t>
            </a:r>
            <a:r>
              <a:rPr lang="en-US" sz="2400" b="1" dirty="0">
                <a:solidFill>
                  <a:srgbClr val="FF0000"/>
                </a:solidFill>
                <a:latin typeface="Arial Rounded MT Bold" panose="020F0704030504030204" pitchFamily="34" charset="0"/>
              </a:rPr>
              <a:t>R. A. R. A. </a:t>
            </a:r>
            <a:r>
              <a:rPr lang="en-US" sz="2400" dirty="0">
                <a:solidFill>
                  <a:srgbClr val="C00000"/>
                </a:solidFill>
                <a:latin typeface="Arial Rounded MT Bold" panose="020F0704030504030204" pitchFamily="34" charset="0"/>
              </a:rPr>
              <a:t>Chairman or State Ambassador)</a:t>
            </a:r>
          </a:p>
        </p:txBody>
      </p:sp>
      <p:sp>
        <p:nvSpPr>
          <p:cNvPr id="7" name="TextBox 6">
            <a:extLst>
              <a:ext uri="{FF2B5EF4-FFF2-40B4-BE49-F238E27FC236}">
                <a16:creationId xmlns:a16="http://schemas.microsoft.com/office/drawing/2014/main" id="{CE9BCA81-0B92-4E70-A7B2-2A921CFF9FD9}"/>
              </a:ext>
            </a:extLst>
          </p:cNvPr>
          <p:cNvSpPr txBox="1"/>
          <p:nvPr/>
        </p:nvSpPr>
        <p:spPr>
          <a:xfrm>
            <a:off x="727787" y="395393"/>
            <a:ext cx="5803641" cy="1231106"/>
          </a:xfrm>
          <a:prstGeom prst="rect">
            <a:avLst/>
          </a:prstGeom>
          <a:noFill/>
        </p:spPr>
        <p:txBody>
          <a:bodyPr wrap="square" rtlCol="0">
            <a:spAutoFit/>
          </a:bodyPr>
          <a:lstStyle/>
          <a:p>
            <a:pPr algn="ctr"/>
            <a:r>
              <a:rPr lang="en-US" sz="5000" b="1" dirty="0">
                <a:solidFill>
                  <a:srgbClr val="00B0F0"/>
                </a:solidFill>
                <a:latin typeface="Arial Rounded MT Bold" panose="020F0704030504030204" pitchFamily="34" charset="0"/>
              </a:rPr>
              <a:t>AUTISM SPEAKS</a:t>
            </a:r>
          </a:p>
          <a:p>
            <a:pPr algn="ctr"/>
            <a:r>
              <a:rPr lang="en-US" sz="2400" b="1" dirty="0">
                <a:solidFill>
                  <a:srgbClr val="00B0F0"/>
                </a:solidFill>
                <a:latin typeface="Arial Rounded MT Bold" panose="020F0704030504030204" pitchFamily="34" charset="0"/>
              </a:rPr>
              <a:t>It’s Time to Listen</a:t>
            </a:r>
          </a:p>
        </p:txBody>
      </p:sp>
      <p:pic>
        <p:nvPicPr>
          <p:cNvPr id="9" name="Picture 8">
            <a:extLst>
              <a:ext uri="{FF2B5EF4-FFF2-40B4-BE49-F238E27FC236}">
                <a16:creationId xmlns:a16="http://schemas.microsoft.com/office/drawing/2014/main" id="{D3891D44-CDBF-4FFD-9AF2-53ED8E9CD01F}"/>
              </a:ext>
            </a:extLst>
          </p:cNvPr>
          <p:cNvPicPr>
            <a:picLocks noChangeAspect="1"/>
          </p:cNvPicPr>
          <p:nvPr/>
        </p:nvPicPr>
        <p:blipFill>
          <a:blip r:embed="rId2"/>
          <a:stretch>
            <a:fillRect/>
          </a:stretch>
        </p:blipFill>
        <p:spPr>
          <a:xfrm>
            <a:off x="9857792" y="404651"/>
            <a:ext cx="1872343" cy="1485495"/>
          </a:xfrm>
          <a:prstGeom prst="rect">
            <a:avLst/>
          </a:prstGeom>
          <a:ln>
            <a:noFill/>
          </a:ln>
          <a:effectLst>
            <a:softEdge rad="112500"/>
          </a:effectLst>
        </p:spPr>
      </p:pic>
    </p:spTree>
    <p:extLst>
      <p:ext uri="{BB962C8B-B14F-4D97-AF65-F5344CB8AC3E}">
        <p14:creationId xmlns:p14="http://schemas.microsoft.com/office/powerpoint/2010/main" val="281207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699796" y="466343"/>
            <a:ext cx="10208996" cy="1362113"/>
          </a:xfrm>
        </p:spPr>
        <p:txBody>
          <a:bodyPr>
            <a:noAutofit/>
          </a:bodyPr>
          <a:lstStyle/>
          <a:p>
            <a:r>
              <a:rPr lang="en-US" sz="4800" dirty="0">
                <a:solidFill>
                  <a:schemeClr val="bg2"/>
                </a:solidFill>
                <a:latin typeface="Arial Rounded MT Bold" panose="020F0704030504030204" pitchFamily="34" charset="0"/>
              </a:rPr>
              <a:t>History of</a:t>
            </a:r>
            <a:br>
              <a:rPr lang="en-US" sz="4800" dirty="0">
                <a:solidFill>
                  <a:schemeClr val="bg2"/>
                </a:solidFill>
                <a:latin typeface="Arial Rounded MT Bold" panose="020F0704030504030204" pitchFamily="34" charset="0"/>
              </a:rPr>
            </a:br>
            <a:r>
              <a:rPr lang="en-US" sz="4800" dirty="0">
                <a:solidFill>
                  <a:schemeClr val="bg2"/>
                </a:solidFill>
                <a:latin typeface="Arial Rounded MT Bold" panose="020F0704030504030204" pitchFamily="34" charset="0"/>
              </a:rPr>
              <a:t> </a:t>
            </a:r>
            <a:r>
              <a:rPr lang="en-US" sz="4800" dirty="0">
                <a:solidFill>
                  <a:srgbClr val="C00000"/>
                </a:solidFill>
                <a:latin typeface="Arial Rounded MT Bold" panose="020F0704030504030204" pitchFamily="34" charset="0"/>
              </a:rPr>
              <a:t>R</a:t>
            </a:r>
            <a:r>
              <a:rPr lang="en-US" sz="4800" dirty="0">
                <a:solidFill>
                  <a:schemeClr val="bg2"/>
                </a:solidFill>
                <a:latin typeface="Arial Rounded MT Bold" panose="020F0704030504030204" pitchFamily="34" charset="0"/>
              </a:rPr>
              <a:t>oyal</a:t>
            </a:r>
            <a:r>
              <a:rPr lang="en-US" sz="4800" dirty="0">
                <a:solidFill>
                  <a:srgbClr val="C00000"/>
                </a:solidFill>
                <a:latin typeface="Arial Rounded MT Bold" panose="020F0704030504030204" pitchFamily="34" charset="0"/>
              </a:rPr>
              <a:t> A</a:t>
            </a:r>
            <a:r>
              <a:rPr lang="en-US" sz="4800" dirty="0">
                <a:solidFill>
                  <a:schemeClr val="bg2"/>
                </a:solidFill>
                <a:latin typeface="Arial Rounded MT Bold" panose="020F0704030504030204" pitchFamily="34" charset="0"/>
              </a:rPr>
              <a:t>rch</a:t>
            </a:r>
            <a:r>
              <a:rPr lang="en-US" sz="4800" dirty="0">
                <a:solidFill>
                  <a:srgbClr val="C00000"/>
                </a:solidFill>
                <a:latin typeface="Arial Rounded MT Bold" panose="020F0704030504030204" pitchFamily="34" charset="0"/>
              </a:rPr>
              <a:t> R</a:t>
            </a:r>
            <a:r>
              <a:rPr lang="en-US" sz="4800" dirty="0">
                <a:solidFill>
                  <a:schemeClr val="bg2"/>
                </a:solidFill>
                <a:latin typeface="Arial Rounded MT Bold" panose="020F0704030504030204" pitchFamily="34" charset="0"/>
              </a:rPr>
              <a:t>esearch</a:t>
            </a:r>
            <a:r>
              <a:rPr lang="en-US" sz="4800" dirty="0">
                <a:solidFill>
                  <a:srgbClr val="C00000"/>
                </a:solidFill>
                <a:latin typeface="Arial Rounded MT Bold" panose="020F0704030504030204" pitchFamily="34" charset="0"/>
              </a:rPr>
              <a:t> A</a:t>
            </a:r>
            <a:r>
              <a:rPr lang="en-US" sz="4800" dirty="0">
                <a:solidFill>
                  <a:schemeClr val="bg2"/>
                </a:solidFill>
                <a:latin typeface="Arial Rounded MT Bold" panose="020F0704030504030204" pitchFamily="34" charset="0"/>
              </a:rPr>
              <a:t>ssistance</a:t>
            </a:r>
          </a:p>
        </p:txBody>
      </p:sp>
      <p:sp>
        <p:nvSpPr>
          <p:cNvPr id="14" name="Content Placeholder 2"/>
          <p:cNvSpPr>
            <a:spLocks noGrp="1"/>
          </p:cNvSpPr>
          <p:nvPr>
            <p:ph idx="1"/>
          </p:nvPr>
        </p:nvSpPr>
        <p:spPr>
          <a:xfrm>
            <a:off x="699796" y="2190749"/>
            <a:ext cx="10450286" cy="4126075"/>
          </a:xfrm>
        </p:spPr>
        <p:txBody>
          <a:bodyPr>
            <a:normAutofit/>
          </a:bodyPr>
          <a:lstStyle/>
          <a:p>
            <a:pPr marL="0" indent="0" algn="just">
              <a:buNone/>
            </a:pPr>
            <a:endParaRPr lang="en-US" sz="2800" b="1" dirty="0">
              <a:solidFill>
                <a:schemeClr val="tx2"/>
              </a:solidFill>
              <a:latin typeface="Arial Rounded MT Bold" panose="020F0704030504030204" pitchFamily="34" charset="0"/>
            </a:endParaRPr>
          </a:p>
          <a:p>
            <a:pPr marL="0" indent="0" algn="just">
              <a:buNone/>
            </a:pPr>
            <a:r>
              <a:rPr lang="en-US" sz="2800" b="1" dirty="0">
                <a:solidFill>
                  <a:schemeClr val="tx2"/>
                </a:solidFill>
                <a:latin typeface="Arial Rounded MT Bold" panose="020F0704030504030204" pitchFamily="34" charset="0"/>
              </a:rPr>
              <a:t>At the 1972 Triennial meeting in Las Vegas, M.E. Edward Selby, General Grand King, GGCRAMI, proposed that General Grand Chapter have a unique philanthropy – one that would not duplicate existing charities</a:t>
            </a:r>
            <a:r>
              <a:rPr lang="en-US" sz="2800" b="1" dirty="0">
                <a:solidFill>
                  <a:schemeClr val="tx2"/>
                </a:solidFill>
              </a:rPr>
              <a:t>.</a:t>
            </a:r>
            <a:r>
              <a:rPr lang="en-US" sz="2800" b="1" dirty="0">
                <a:solidFill>
                  <a:schemeClr val="tx2"/>
                </a:solidFill>
                <a:latin typeface="Arial Rounded MT Bold" panose="020F0704030504030204" pitchFamily="34" charset="0"/>
              </a:rPr>
              <a:t> The plans were implemented in </a:t>
            </a:r>
            <a:r>
              <a:rPr lang="en-US" sz="2800" b="1" dirty="0">
                <a:solidFill>
                  <a:srgbClr val="C00000"/>
                </a:solidFill>
                <a:latin typeface="Arial Rounded MT Bold" panose="020F0704030504030204" pitchFamily="34" charset="0"/>
              </a:rPr>
              <a:t>1975</a:t>
            </a:r>
            <a:r>
              <a:rPr lang="en-US" sz="2800" b="1" dirty="0">
                <a:solidFill>
                  <a:schemeClr val="tx2"/>
                </a:solidFill>
                <a:latin typeface="Arial Rounded MT Bold" panose="020F0704030504030204" pitchFamily="34" charset="0"/>
              </a:rPr>
              <a:t> during M.E. Gordon Merrick’s term</a:t>
            </a:r>
            <a:r>
              <a:rPr lang="en-US" sz="2800" b="1" dirty="0">
                <a:solidFill>
                  <a:schemeClr val="tx2"/>
                </a:solidFill>
              </a:rPr>
              <a:t>.</a:t>
            </a:r>
          </a:p>
          <a:p>
            <a:pPr marL="0" indent="0" algn="just">
              <a:buNone/>
            </a:pPr>
            <a:r>
              <a:rPr lang="en-US" sz="2800" b="1" dirty="0">
                <a:solidFill>
                  <a:srgbClr val="FF0000"/>
                </a:solidFill>
                <a:latin typeface="Arial Rounded MT Bold" panose="020F0704030504030204" pitchFamily="34" charset="0"/>
              </a:rPr>
              <a:t>Royal Arch Research Assistance </a:t>
            </a:r>
            <a:r>
              <a:rPr lang="en-US" sz="2800" b="1" dirty="0">
                <a:solidFill>
                  <a:prstClr val="black"/>
                </a:solidFill>
                <a:latin typeface="Arial Rounded MT Bold" panose="020F0704030504030204" pitchFamily="34" charset="0"/>
              </a:rPr>
              <a:t>was born.</a:t>
            </a:r>
            <a:endParaRPr lang="en-US" sz="2800" b="1" dirty="0">
              <a:solidFill>
                <a:schemeClr val="tx2"/>
              </a:solidFill>
            </a:endParaRPr>
          </a:p>
          <a:p>
            <a:pPr marL="0" indent="0" algn="just">
              <a:buNone/>
            </a:pPr>
            <a:endParaRPr lang="en-US" sz="2400" dirty="0"/>
          </a:p>
        </p:txBody>
      </p:sp>
      <p:pic>
        <p:nvPicPr>
          <p:cNvPr id="4" name="Picture 2" descr="Image result for royal arch research assist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8792" y="642613"/>
            <a:ext cx="942267" cy="1009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861" y="466343"/>
            <a:ext cx="11716139" cy="1362113"/>
          </a:xfrm>
        </p:spPr>
        <p:txBody>
          <a:bodyPr>
            <a:noAutofit/>
          </a:bodyPr>
          <a:lstStyle/>
          <a:p>
            <a:r>
              <a:rPr lang="en-US" sz="4000" dirty="0">
                <a:solidFill>
                  <a:schemeClr val="bg2"/>
                </a:solidFill>
                <a:latin typeface="Arial Rounded MT Bold" panose="020F0704030504030204" pitchFamily="34" charset="0"/>
              </a:rPr>
              <a:t> </a:t>
            </a:r>
          </a:p>
        </p:txBody>
      </p:sp>
      <p:sp>
        <p:nvSpPr>
          <p:cNvPr id="3" name="Content Placeholder 2"/>
          <p:cNvSpPr>
            <a:spLocks noGrp="1"/>
          </p:cNvSpPr>
          <p:nvPr>
            <p:ph sz="half" idx="1"/>
          </p:nvPr>
        </p:nvSpPr>
        <p:spPr>
          <a:xfrm>
            <a:off x="270587" y="1890146"/>
            <a:ext cx="11775233" cy="4663440"/>
          </a:xfrm>
        </p:spPr>
        <p:txBody>
          <a:bodyPr>
            <a:noAutofit/>
          </a:bodyPr>
          <a:lstStyle/>
          <a:p>
            <a:pPr>
              <a:spcBef>
                <a:spcPts val="0"/>
              </a:spcBef>
            </a:pPr>
            <a:r>
              <a:rPr lang="en-US" sz="3000" dirty="0">
                <a:solidFill>
                  <a:schemeClr val="tx2"/>
                </a:solidFill>
                <a:latin typeface="Arial Rounded MT Bold" panose="020F0704030504030204" pitchFamily="34" charset="0"/>
              </a:rPr>
              <a:t>The</a:t>
            </a:r>
            <a:r>
              <a:rPr lang="en-US" sz="3000" dirty="0">
                <a:solidFill>
                  <a:srgbClr val="0070C0"/>
                </a:solidFill>
                <a:latin typeface="Arial Rounded MT Bold" panose="020F0704030504030204" pitchFamily="34" charset="0"/>
              </a:rPr>
              <a:t> ‘Light-It-Up-Blue’ </a:t>
            </a:r>
            <a:r>
              <a:rPr lang="en-US" sz="3000" dirty="0">
                <a:solidFill>
                  <a:schemeClr val="tx2"/>
                </a:solidFill>
                <a:latin typeface="Arial Rounded MT Bold" panose="020F0704030504030204" pitchFamily="34" charset="0"/>
              </a:rPr>
              <a:t>campaign empowers families and companies to raise awareness in their neighborhoods each year by wearing blue on April 2nd.</a:t>
            </a:r>
          </a:p>
          <a:p>
            <a:pPr>
              <a:spcBef>
                <a:spcPts val="0"/>
              </a:spcBef>
            </a:pPr>
            <a:endParaRPr lang="en-US" sz="3000" dirty="0">
              <a:latin typeface="Arial Rounded MT Bold" panose="020F0704030504030204" pitchFamily="34" charset="0"/>
            </a:endParaRPr>
          </a:p>
          <a:p>
            <a:pPr>
              <a:spcBef>
                <a:spcPts val="0"/>
              </a:spcBef>
            </a:pPr>
            <a:r>
              <a:rPr lang="en-US" sz="3000" dirty="0">
                <a:latin typeface="Arial Rounded MT Bold" panose="020F0704030504030204" pitchFamily="34" charset="0"/>
              </a:rPr>
              <a:t>Please visit </a:t>
            </a:r>
            <a:r>
              <a:rPr lang="en-US" sz="3000" dirty="0">
                <a:solidFill>
                  <a:srgbClr val="00B0F0"/>
                </a:solidFill>
                <a:latin typeface="Arial Rounded MT Bold" panose="020F0704030504030204" pitchFamily="34" charset="0"/>
              </a:rPr>
              <a:t>http://www.autismspeaks.org </a:t>
            </a:r>
            <a:r>
              <a:rPr lang="en-US" sz="3000" dirty="0">
                <a:latin typeface="Arial Rounded MT Bold" panose="020F0704030504030204" pitchFamily="34" charset="0"/>
              </a:rPr>
              <a:t>and 				                </a:t>
            </a:r>
            <a:r>
              <a:rPr lang="en-US" sz="3000" dirty="0">
                <a:solidFill>
                  <a:srgbClr val="00B0F0"/>
                </a:solidFill>
                <a:latin typeface="Arial Rounded MT Bold" panose="020F0704030504030204" pitchFamily="34" charset="0"/>
              </a:rPr>
              <a:t>http://blog.autismspeaks.org </a:t>
            </a:r>
          </a:p>
          <a:p>
            <a:pPr>
              <a:spcBef>
                <a:spcPts val="0"/>
              </a:spcBef>
            </a:pPr>
            <a:endParaRPr lang="en-US" sz="3000" dirty="0">
              <a:latin typeface="Arial Rounded MT Bold" panose="020F0704030504030204" pitchFamily="34" charset="0"/>
            </a:endParaRPr>
          </a:p>
          <a:p>
            <a:pPr>
              <a:spcBef>
                <a:spcPts val="0"/>
              </a:spcBef>
            </a:pPr>
            <a:r>
              <a:rPr lang="en-US" sz="3000" dirty="0">
                <a:latin typeface="Arial Rounded MT Bold" panose="020F0704030504030204" pitchFamily="34" charset="0"/>
              </a:rPr>
              <a:t> List of Walks </a:t>
            </a:r>
            <a:r>
              <a:rPr lang="en-US" sz="2400" dirty="0">
                <a:solidFill>
                  <a:srgbClr val="00B0F0"/>
                </a:solidFill>
                <a:latin typeface="Arial Rounded MT Bold" panose="020F0704030504030204" pitchFamily="34" charset="0"/>
                <a:hlinkClick r:id="rId2">
                  <a:extLst>
                    <a:ext uri="{A12FA001-AC4F-418D-AE19-62706E023703}">
                      <ahyp:hlinkClr xmlns:ahyp="http://schemas.microsoft.com/office/drawing/2018/hyperlinkcolor" val="tx"/>
                    </a:ext>
                  </a:extLst>
                </a:hlinkClick>
              </a:rPr>
              <a:t>http://act.autismspeaks.org/site/PageNavigator/speaks_walk_allevents.html</a:t>
            </a:r>
            <a:endParaRPr lang="en-US" sz="2400" dirty="0">
              <a:solidFill>
                <a:srgbClr val="00B0F0"/>
              </a:solidFill>
              <a:latin typeface="Arial Rounded MT Bold" panose="020F0704030504030204" pitchFamily="34" charset="0"/>
            </a:endParaRPr>
          </a:p>
        </p:txBody>
      </p:sp>
      <p:sp>
        <p:nvSpPr>
          <p:cNvPr id="7" name="TextBox 6">
            <a:extLst>
              <a:ext uri="{FF2B5EF4-FFF2-40B4-BE49-F238E27FC236}">
                <a16:creationId xmlns:a16="http://schemas.microsoft.com/office/drawing/2014/main" id="{CE9BCA81-0B92-4E70-A7B2-2A921CFF9FD9}"/>
              </a:ext>
            </a:extLst>
          </p:cNvPr>
          <p:cNvSpPr txBox="1"/>
          <p:nvPr/>
        </p:nvSpPr>
        <p:spPr>
          <a:xfrm>
            <a:off x="727787" y="395393"/>
            <a:ext cx="5803641" cy="1231106"/>
          </a:xfrm>
          <a:prstGeom prst="rect">
            <a:avLst/>
          </a:prstGeom>
          <a:noFill/>
        </p:spPr>
        <p:txBody>
          <a:bodyPr wrap="square" rtlCol="0">
            <a:spAutoFit/>
          </a:bodyPr>
          <a:lstStyle/>
          <a:p>
            <a:pPr algn="ctr"/>
            <a:r>
              <a:rPr lang="en-US" sz="5000" b="1" dirty="0">
                <a:solidFill>
                  <a:srgbClr val="00B0F0"/>
                </a:solidFill>
                <a:latin typeface="Arial Rounded MT Bold" panose="020F0704030504030204" pitchFamily="34" charset="0"/>
              </a:rPr>
              <a:t>AUTISM SPEAKS</a:t>
            </a:r>
          </a:p>
          <a:p>
            <a:pPr algn="ctr"/>
            <a:r>
              <a:rPr lang="en-US" sz="2400" b="1" dirty="0">
                <a:solidFill>
                  <a:srgbClr val="00B0F0"/>
                </a:solidFill>
                <a:latin typeface="Arial Rounded MT Bold" panose="020F0704030504030204" pitchFamily="34" charset="0"/>
              </a:rPr>
              <a:t>It’s Time to Listen</a:t>
            </a:r>
          </a:p>
        </p:txBody>
      </p:sp>
      <p:pic>
        <p:nvPicPr>
          <p:cNvPr id="9" name="Picture 8">
            <a:extLst>
              <a:ext uri="{FF2B5EF4-FFF2-40B4-BE49-F238E27FC236}">
                <a16:creationId xmlns:a16="http://schemas.microsoft.com/office/drawing/2014/main" id="{D3891D44-CDBF-4FFD-9AF2-53ED8E9CD01F}"/>
              </a:ext>
            </a:extLst>
          </p:cNvPr>
          <p:cNvPicPr>
            <a:picLocks noChangeAspect="1"/>
          </p:cNvPicPr>
          <p:nvPr/>
        </p:nvPicPr>
        <p:blipFill>
          <a:blip r:embed="rId3"/>
          <a:stretch>
            <a:fillRect/>
          </a:stretch>
        </p:blipFill>
        <p:spPr>
          <a:xfrm>
            <a:off x="9857792" y="404651"/>
            <a:ext cx="1872343" cy="1485495"/>
          </a:xfrm>
          <a:prstGeom prst="rect">
            <a:avLst/>
          </a:prstGeom>
          <a:ln>
            <a:noFill/>
          </a:ln>
          <a:effectLst>
            <a:softEdge rad="112500"/>
          </a:effectLst>
        </p:spPr>
      </p:pic>
    </p:spTree>
    <p:extLst>
      <p:ext uri="{BB962C8B-B14F-4D97-AF65-F5344CB8AC3E}">
        <p14:creationId xmlns:p14="http://schemas.microsoft.com/office/powerpoint/2010/main" val="187513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526969" y="1178426"/>
            <a:ext cx="7352523" cy="2909257"/>
          </a:xfrm>
        </p:spPr>
        <p:txBody>
          <a:bodyPr>
            <a:noAutofit/>
          </a:bodyPr>
          <a:lstStyle/>
          <a:p>
            <a:r>
              <a:rPr lang="en-US" sz="4000" dirty="0">
                <a:solidFill>
                  <a:srgbClr val="FF0000"/>
                </a:solidFill>
                <a:latin typeface="Arial Rounded MT Bold" panose="020F0704030504030204" pitchFamily="34" charset="0"/>
              </a:rPr>
              <a:t>2021 </a:t>
            </a:r>
            <a:br>
              <a:rPr lang="en-US" sz="4000" dirty="0">
                <a:solidFill>
                  <a:srgbClr val="FF0000"/>
                </a:solidFill>
                <a:latin typeface="Arial Rounded MT Bold" panose="020F0704030504030204" pitchFamily="34" charset="0"/>
              </a:rPr>
            </a:br>
            <a:r>
              <a:rPr lang="en-US" sz="4000" dirty="0">
                <a:solidFill>
                  <a:srgbClr val="7030A0"/>
                </a:solidFill>
                <a:latin typeface="Arial Rounded MT Bold" panose="020F0704030504030204" pitchFamily="34" charset="0"/>
              </a:rPr>
              <a:t>RESEARCH GRANTS</a:t>
            </a:r>
            <a:br>
              <a:rPr lang="en-US" sz="4000" dirty="0">
                <a:solidFill>
                  <a:srgbClr val="FF0000"/>
                </a:solidFill>
                <a:latin typeface="Arial Rounded MT Bold" panose="020F0704030504030204" pitchFamily="34" charset="0"/>
              </a:rPr>
            </a:br>
            <a:r>
              <a:rPr lang="en-US" sz="4000" dirty="0">
                <a:solidFill>
                  <a:srgbClr val="FF0000"/>
                </a:solidFill>
                <a:latin typeface="Arial Rounded MT Bold" panose="020F0704030504030204" pitchFamily="34" charset="0"/>
              </a:rPr>
              <a:t>&amp; DOCTORAL FELLOWSHIP</a:t>
            </a:r>
            <a:endParaRPr lang="en-US" sz="4000" dirty="0">
              <a:latin typeface="Arial Rounded MT Bold" panose="020F0704030504030204" pitchFamily="34" charset="0"/>
            </a:endParaRPr>
          </a:p>
        </p:txBody>
      </p:sp>
      <p:sp>
        <p:nvSpPr>
          <p:cNvPr id="4" name="Content Placeholder 2"/>
          <p:cNvSpPr txBox="1">
            <a:spLocks/>
          </p:cNvSpPr>
          <p:nvPr/>
        </p:nvSpPr>
        <p:spPr>
          <a:xfrm>
            <a:off x="3526969" y="4593514"/>
            <a:ext cx="7268548" cy="152788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Wingdings" panose="05000000000000000000" pitchFamily="2" charset="2"/>
              <a:buNone/>
              <a:defRPr sz="2400" kern="1200">
                <a:solidFill>
                  <a:schemeClr val="tx1"/>
                </a:solidFill>
                <a:latin typeface="+mn-lt"/>
                <a:ea typeface="+mn-ea"/>
                <a:cs typeface="+mn-cs"/>
              </a:defRPr>
            </a:lvl1pPr>
            <a:lvl2pPr marL="457200" indent="0" algn="l" defTabSz="914400" rtl="0" eaLnBrk="1" latinLnBrk="0" hangingPunct="1">
              <a:lnSpc>
                <a:spcPct val="100000"/>
              </a:lnSpc>
              <a:spcBef>
                <a:spcPts val="300"/>
              </a:spcBef>
              <a:buFont typeface="Wingdings" panose="05000000000000000000" pitchFamily="2"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300"/>
              </a:spcBef>
              <a:buFont typeface="Wingdings" panose="05000000000000000000" pitchFamily="2" charset="2"/>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0"/>
              </a:spcBef>
              <a:buFont typeface="Wingdings" panose="05000000000000000000" pitchFamily="2" charset="2"/>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0"/>
              </a:spcBef>
              <a:buFont typeface="Wingdings" panose="05000000000000000000" pitchFamily="2" charset="2"/>
              <a:buNone/>
              <a:defRPr sz="1600" kern="1200">
                <a:solidFill>
                  <a:schemeClr val="tx1">
                    <a:tint val="75000"/>
                  </a:schemeClr>
                </a:solidFill>
                <a:latin typeface="+mn-lt"/>
                <a:ea typeface="+mn-ea"/>
                <a:cs typeface="+mn-cs"/>
              </a:defRPr>
            </a:lvl5pPr>
            <a:lvl6pPr marL="2286000" indent="0" algn="l" defTabSz="914400" rtl="0" eaLnBrk="1" latinLnBrk="0" hangingPunct="1">
              <a:lnSpc>
                <a:spcPct val="100000"/>
              </a:lnSpc>
              <a:spcBef>
                <a:spcPts val="0"/>
              </a:spcBef>
              <a:buFont typeface="Wingdings" panose="05000000000000000000" pitchFamily="2" charset="2"/>
              <a:buNone/>
              <a:defRPr sz="1600" kern="1200">
                <a:solidFill>
                  <a:schemeClr val="tx1">
                    <a:tint val="75000"/>
                  </a:schemeClr>
                </a:solidFill>
                <a:latin typeface="+mn-lt"/>
                <a:ea typeface="+mn-ea"/>
                <a:cs typeface="+mn-cs"/>
              </a:defRPr>
            </a:lvl6pPr>
            <a:lvl7pPr marL="2743200" indent="0" algn="l" defTabSz="914400" rtl="0" eaLnBrk="1" latinLnBrk="0" hangingPunct="1">
              <a:lnSpc>
                <a:spcPct val="100000"/>
              </a:lnSpc>
              <a:spcBef>
                <a:spcPts val="0"/>
              </a:spcBef>
              <a:buFont typeface="Wingdings" panose="05000000000000000000" pitchFamily="2" charset="2"/>
              <a:buNone/>
              <a:defRPr sz="1600" kern="1200">
                <a:solidFill>
                  <a:schemeClr val="tx1">
                    <a:tint val="75000"/>
                  </a:schemeClr>
                </a:solidFill>
                <a:latin typeface="+mn-lt"/>
                <a:ea typeface="+mn-ea"/>
                <a:cs typeface="+mn-cs"/>
              </a:defRPr>
            </a:lvl7pPr>
            <a:lvl8pPr marL="3200400" indent="0" algn="l" defTabSz="914400" rtl="0" eaLnBrk="1" latinLnBrk="0" hangingPunct="1">
              <a:lnSpc>
                <a:spcPct val="100000"/>
              </a:lnSpc>
              <a:spcBef>
                <a:spcPts val="0"/>
              </a:spcBef>
              <a:buFont typeface="Wingdings" panose="05000000000000000000" pitchFamily="2" charset="2"/>
              <a:buNone/>
              <a:defRPr sz="1600" kern="1200">
                <a:solidFill>
                  <a:schemeClr val="tx1">
                    <a:tint val="75000"/>
                  </a:schemeClr>
                </a:solidFill>
                <a:latin typeface="+mn-lt"/>
                <a:ea typeface="+mn-ea"/>
                <a:cs typeface="+mn-cs"/>
              </a:defRPr>
            </a:lvl8pPr>
            <a:lvl9pPr marL="3657600" indent="0" algn="l" defTabSz="914400" rtl="0" eaLnBrk="1" latinLnBrk="0" hangingPunct="1">
              <a:lnSpc>
                <a:spcPct val="100000"/>
              </a:lnSpc>
              <a:spcBef>
                <a:spcPts val="0"/>
              </a:spcBef>
              <a:buFont typeface="Wingdings" panose="05000000000000000000" pitchFamily="2" charset="2"/>
              <a:buNone/>
              <a:defRPr sz="1600" kern="1200">
                <a:solidFill>
                  <a:schemeClr val="tx1">
                    <a:tint val="75000"/>
                  </a:schemeClr>
                </a:solidFill>
                <a:latin typeface="+mn-lt"/>
                <a:ea typeface="+mn-ea"/>
                <a:cs typeface="+mn-cs"/>
              </a:defRPr>
            </a:lvl9pPr>
          </a:lstStyle>
          <a:p>
            <a:r>
              <a:rPr lang="en-US" sz="3200" b="1" i="1" dirty="0">
                <a:solidFill>
                  <a:srgbClr val="7030A0"/>
                </a:solidFill>
                <a:latin typeface="Arial Rounded MT Bold" panose="020F0704030504030204" pitchFamily="34" charset="0"/>
              </a:rPr>
              <a:t>Bonnie Lau,    Ph.D.</a:t>
            </a:r>
          </a:p>
          <a:p>
            <a:r>
              <a:rPr lang="en-US" sz="3200" b="1" i="1" dirty="0">
                <a:solidFill>
                  <a:srgbClr val="7030A0"/>
                </a:solidFill>
                <a:latin typeface="Arial Rounded MT Bold" panose="020F0704030504030204" pitchFamily="34" charset="0"/>
              </a:rPr>
              <a:t>Karen </a:t>
            </a:r>
            <a:r>
              <a:rPr lang="en-US" sz="3200" b="1" i="1" dirty="0" err="1">
                <a:solidFill>
                  <a:srgbClr val="7030A0"/>
                </a:solidFill>
                <a:latin typeface="Arial Rounded MT Bold" panose="020F0704030504030204" pitchFamily="34" charset="0"/>
              </a:rPr>
              <a:t>Chenausky</a:t>
            </a:r>
            <a:r>
              <a:rPr lang="en-US" sz="3200" b="1" i="1" dirty="0">
                <a:solidFill>
                  <a:srgbClr val="7030A0"/>
                </a:solidFill>
                <a:latin typeface="Arial Rounded MT Bold" panose="020F0704030504030204" pitchFamily="34" charset="0"/>
              </a:rPr>
              <a:t>, Ph.D.</a:t>
            </a:r>
          </a:p>
          <a:p>
            <a:r>
              <a:rPr lang="en-US" sz="3200" b="1" i="1" dirty="0">
                <a:solidFill>
                  <a:srgbClr val="C00000"/>
                </a:solidFill>
                <a:latin typeface="Arial Rounded MT Bold" panose="020F0704030504030204" pitchFamily="34" charset="0"/>
              </a:rPr>
              <a:t>Patrick Dwyer</a:t>
            </a:r>
          </a:p>
        </p:txBody>
      </p:sp>
      <p:sp>
        <p:nvSpPr>
          <p:cNvPr id="2" name="Text Placeholder 1"/>
          <p:cNvSpPr>
            <a:spLocks noGrp="1"/>
          </p:cNvSpPr>
          <p:nvPr>
            <p:ph type="body" idx="1"/>
          </p:nvPr>
        </p:nvSpPr>
        <p:spPr>
          <a:xfrm>
            <a:off x="693202" y="3731048"/>
            <a:ext cx="2479206" cy="1027566"/>
          </a:xfrm>
        </p:spPr>
        <p:txBody>
          <a:bodyPr/>
          <a:lstStyle/>
          <a:p>
            <a:r>
              <a:rPr lang="en-US" dirty="0"/>
              <a:t> </a:t>
            </a:r>
          </a:p>
        </p:txBody>
      </p:sp>
      <p:sp>
        <p:nvSpPr>
          <p:cNvPr id="3" name="Rectangle 2">
            <a:extLst>
              <a:ext uri="{FF2B5EF4-FFF2-40B4-BE49-F238E27FC236}">
                <a16:creationId xmlns:a16="http://schemas.microsoft.com/office/drawing/2014/main" id="{BEC33459-8CA5-49AA-9F91-D5F6EC55D7CB}"/>
              </a:ext>
            </a:extLst>
          </p:cNvPr>
          <p:cNvSpPr/>
          <p:nvPr/>
        </p:nvSpPr>
        <p:spPr>
          <a:xfrm>
            <a:off x="3526969" y="260503"/>
            <a:ext cx="6916441" cy="1200329"/>
          </a:xfrm>
          <a:prstGeom prst="rect">
            <a:avLst/>
          </a:prstGeom>
        </p:spPr>
        <p:txBody>
          <a:bodyPr wrap="square">
            <a:spAutoFit/>
          </a:bodyPr>
          <a:lstStyle/>
          <a:p>
            <a:r>
              <a:rPr lang="en-US" sz="7200" b="1" dirty="0">
                <a:solidFill>
                  <a:srgbClr val="00B0F0"/>
                </a:solidFill>
              </a:rPr>
              <a:t>AUTISM SPEAKS</a:t>
            </a:r>
          </a:p>
        </p:txBody>
      </p:sp>
    </p:spTree>
    <p:extLst>
      <p:ext uri="{BB962C8B-B14F-4D97-AF65-F5344CB8AC3E}">
        <p14:creationId xmlns:p14="http://schemas.microsoft.com/office/powerpoint/2010/main" val="324079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861" y="466343"/>
            <a:ext cx="11716139" cy="1362113"/>
          </a:xfrm>
        </p:spPr>
        <p:txBody>
          <a:bodyPr>
            <a:noAutofit/>
          </a:bodyPr>
          <a:lstStyle/>
          <a:p>
            <a:r>
              <a:rPr lang="en-US" sz="4000" dirty="0">
                <a:solidFill>
                  <a:schemeClr val="bg2"/>
                </a:solidFill>
                <a:latin typeface="Arial Rounded MT Bold" panose="020F0704030504030204" pitchFamily="34" charset="0"/>
              </a:rPr>
              <a:t> </a:t>
            </a:r>
          </a:p>
        </p:txBody>
      </p:sp>
      <p:sp>
        <p:nvSpPr>
          <p:cNvPr id="3" name="Content Placeholder 2"/>
          <p:cNvSpPr>
            <a:spLocks noGrp="1"/>
          </p:cNvSpPr>
          <p:nvPr>
            <p:ph sz="half" idx="1"/>
          </p:nvPr>
        </p:nvSpPr>
        <p:spPr>
          <a:xfrm>
            <a:off x="1842888" y="1946312"/>
            <a:ext cx="10349112" cy="4911688"/>
          </a:xfrm>
        </p:spPr>
        <p:txBody>
          <a:bodyPr>
            <a:noAutofit/>
          </a:bodyPr>
          <a:lstStyle/>
          <a:p>
            <a:pPr marL="0" marR="0"/>
            <a:r>
              <a:rPr lang="en-US" sz="2400" dirty="0">
                <a:solidFill>
                  <a:srgbClr val="272F37"/>
                </a:solidFill>
                <a:effectLst/>
                <a:latin typeface="Arial" panose="020B0604020202020204" pitchFamily="34" charset="0"/>
                <a:ea typeface="Calibri" panose="020F0502020204030204" pitchFamily="34" charset="0"/>
              </a:rPr>
              <a:t>at the University of Washington will </a:t>
            </a:r>
            <a:r>
              <a:rPr lang="en-US" sz="2400" dirty="0">
                <a:solidFill>
                  <a:srgbClr val="0070C0"/>
                </a:solidFill>
                <a:effectLst/>
                <a:latin typeface="Arial" panose="020B0604020202020204" pitchFamily="34" charset="0"/>
                <a:ea typeface="Calibri" panose="020F0502020204030204" pitchFamily="34" charset="0"/>
              </a:rPr>
              <a:t>test whether differences in how people integrate sounds from both ears underlies central auditory processing challenges in children with autism</a:t>
            </a:r>
            <a:r>
              <a:rPr lang="en-US" sz="2400" dirty="0">
                <a:solidFill>
                  <a:srgbClr val="272F37"/>
                </a:solidFill>
                <a:effectLst/>
                <a:latin typeface="Arial" panose="020B0604020202020204" pitchFamily="34" charset="0"/>
                <a:ea typeface="Calibri" panose="020F0502020204030204" pitchFamily="34" charset="0"/>
              </a:rPr>
              <a:t>. Her work will look at how these processes affect understanding of speech heard in a noisy environment. This research will advance understanding of speech perception in noise as well as the how the brain processes sounds, providing future directions for targeted assessment of auditory processing challenges and new treatments.  </a:t>
            </a:r>
            <a:endParaRPr lang="en-US" sz="2400" dirty="0">
              <a:effectLst/>
              <a:latin typeface="Calibri" panose="020F0502020204030204" pitchFamily="34" charset="0"/>
              <a:ea typeface="Calibri" panose="020F0502020204030204" pitchFamily="34" charset="0"/>
            </a:endParaRPr>
          </a:p>
          <a:p>
            <a:pPr marL="0" marR="0"/>
            <a:r>
              <a:rPr lang="en-US" sz="2400" b="1" dirty="0">
                <a:solidFill>
                  <a:srgbClr val="272F37"/>
                </a:solidFill>
                <a:effectLst/>
                <a:latin typeface="Arial" panose="020B0604020202020204" pitchFamily="34" charset="0"/>
                <a:ea typeface="Calibri" panose="020F0502020204030204" pitchFamily="34" charset="0"/>
              </a:rPr>
              <a:t>Our goal: </a:t>
            </a:r>
            <a:r>
              <a:rPr lang="en-US" sz="2400" b="1" dirty="0">
                <a:solidFill>
                  <a:srgbClr val="FF0000"/>
                </a:solidFill>
                <a:effectLst/>
                <a:latin typeface="Arial" panose="020B0604020202020204" pitchFamily="34" charset="0"/>
                <a:ea typeface="Calibri" panose="020F0502020204030204" pitchFamily="34" charset="0"/>
              </a:rPr>
              <a:t>To help identify how speech processing in both ears relates to understanding speech in noisy environments to target new treatments for auditory processing disorder in children autism. </a:t>
            </a:r>
            <a:endParaRPr lang="en-US" sz="2400" dirty="0">
              <a:solidFill>
                <a:srgbClr val="FF0000"/>
              </a:solidFill>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CE9BCA81-0B92-4E70-A7B2-2A921CFF9FD9}"/>
              </a:ext>
            </a:extLst>
          </p:cNvPr>
          <p:cNvSpPr txBox="1"/>
          <p:nvPr/>
        </p:nvSpPr>
        <p:spPr>
          <a:xfrm>
            <a:off x="475860" y="404651"/>
            <a:ext cx="8509519" cy="1292662"/>
          </a:xfrm>
          <a:prstGeom prst="rect">
            <a:avLst/>
          </a:prstGeom>
          <a:noFill/>
        </p:spPr>
        <p:txBody>
          <a:bodyPr wrap="square" rtlCol="0">
            <a:spAutoFit/>
          </a:bodyPr>
          <a:lstStyle/>
          <a:p>
            <a:r>
              <a:rPr lang="en-US" sz="5400" b="1" dirty="0">
                <a:solidFill>
                  <a:schemeClr val="bg2"/>
                </a:solidFill>
                <a:latin typeface="Arial Rounded MT Bold" panose="020F0704030504030204" pitchFamily="34" charset="0"/>
              </a:rPr>
              <a:t>First  Grant</a:t>
            </a:r>
          </a:p>
          <a:p>
            <a:r>
              <a:rPr lang="en-US" sz="2400" dirty="0">
                <a:solidFill>
                  <a:schemeClr val="bg2"/>
                </a:solidFill>
                <a:latin typeface="Arial Rounded MT Bold" panose="020F0704030504030204" pitchFamily="34" charset="0"/>
              </a:rPr>
              <a:t>Jointly sponsored by </a:t>
            </a:r>
            <a:r>
              <a:rPr lang="en-US" sz="2400" b="1" dirty="0">
                <a:solidFill>
                  <a:srgbClr val="FF0000"/>
                </a:solidFill>
                <a:latin typeface="Arial Rounded MT Bold" panose="020F0704030504030204" pitchFamily="34" charset="0"/>
              </a:rPr>
              <a:t>R. A. R. A.</a:t>
            </a:r>
            <a:r>
              <a:rPr lang="en-US" sz="2400" dirty="0">
                <a:solidFill>
                  <a:srgbClr val="FF0000"/>
                </a:solidFill>
                <a:latin typeface="Arial Rounded MT Bold" panose="020F0704030504030204" pitchFamily="34" charset="0"/>
              </a:rPr>
              <a:t> </a:t>
            </a:r>
            <a:r>
              <a:rPr lang="en-US" sz="2400" dirty="0">
                <a:solidFill>
                  <a:schemeClr val="bg2"/>
                </a:solidFill>
                <a:latin typeface="Arial Rounded MT Bold" panose="020F0704030504030204" pitchFamily="34" charset="0"/>
              </a:rPr>
              <a:t>and </a:t>
            </a:r>
            <a:r>
              <a:rPr lang="en-US" sz="2400" b="1" dirty="0">
                <a:solidFill>
                  <a:srgbClr val="00B0F0"/>
                </a:solidFill>
                <a:latin typeface="Arial Rounded MT Bold" panose="020F0704030504030204" pitchFamily="34" charset="0"/>
              </a:rPr>
              <a:t>Autism Speaks</a:t>
            </a:r>
          </a:p>
        </p:txBody>
      </p:sp>
      <p:pic>
        <p:nvPicPr>
          <p:cNvPr id="9" name="Picture 8">
            <a:extLst>
              <a:ext uri="{FF2B5EF4-FFF2-40B4-BE49-F238E27FC236}">
                <a16:creationId xmlns:a16="http://schemas.microsoft.com/office/drawing/2014/main" id="{D3891D44-CDBF-4FFD-9AF2-53ED8E9CD01F}"/>
              </a:ext>
            </a:extLst>
          </p:cNvPr>
          <p:cNvPicPr>
            <a:picLocks noChangeAspect="1"/>
          </p:cNvPicPr>
          <p:nvPr/>
        </p:nvPicPr>
        <p:blipFill>
          <a:blip r:embed="rId2"/>
          <a:stretch>
            <a:fillRect/>
          </a:stretch>
        </p:blipFill>
        <p:spPr>
          <a:xfrm>
            <a:off x="10535977" y="466343"/>
            <a:ext cx="1474076" cy="1302586"/>
          </a:xfrm>
          <a:prstGeom prst="rect">
            <a:avLst/>
          </a:prstGeom>
          <a:ln>
            <a:noFill/>
          </a:ln>
          <a:effectLst>
            <a:softEdge rad="112500"/>
          </a:effectLst>
        </p:spPr>
      </p:pic>
      <p:pic>
        <p:nvPicPr>
          <p:cNvPr id="6" name="Picture 2" descr="Image result for royal arch research assist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0945" y="557797"/>
            <a:ext cx="1045032" cy="11196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F4C4D2C-6304-43F3-AFC8-0398909927E8}"/>
              </a:ext>
            </a:extLst>
          </p:cNvPr>
          <p:cNvSpPr txBox="1"/>
          <p:nvPr/>
        </p:nvSpPr>
        <p:spPr>
          <a:xfrm>
            <a:off x="70073" y="4237703"/>
            <a:ext cx="1772815" cy="707886"/>
          </a:xfrm>
          <a:prstGeom prst="rect">
            <a:avLst/>
          </a:prstGeom>
          <a:noFill/>
        </p:spPr>
        <p:txBody>
          <a:bodyPr wrap="square" rtlCol="0">
            <a:spAutoFit/>
          </a:bodyPr>
          <a:lstStyle/>
          <a:p>
            <a:r>
              <a:rPr lang="en-US" sz="2000" b="1" dirty="0">
                <a:solidFill>
                  <a:srgbClr val="7030A0"/>
                </a:solidFill>
                <a:latin typeface="Arial Rounded MT Bold" panose="020F0704030504030204" pitchFamily="34" charset="0"/>
              </a:rPr>
              <a:t>Bonnie Lau,    Ph.D.</a:t>
            </a:r>
          </a:p>
        </p:txBody>
      </p:sp>
      <p:pic>
        <p:nvPicPr>
          <p:cNvPr id="4" name="Picture 3">
            <a:extLst>
              <a:ext uri="{FF2B5EF4-FFF2-40B4-BE49-F238E27FC236}">
                <a16:creationId xmlns:a16="http://schemas.microsoft.com/office/drawing/2014/main" id="{1C6E1547-9949-4093-9EF5-210225B6B9C3}"/>
              </a:ext>
            </a:extLst>
          </p:cNvPr>
          <p:cNvPicPr>
            <a:picLocks noChangeAspect="1"/>
          </p:cNvPicPr>
          <p:nvPr/>
        </p:nvPicPr>
        <p:blipFill>
          <a:blip r:embed="rId4"/>
          <a:stretch>
            <a:fillRect/>
          </a:stretch>
        </p:blipFill>
        <p:spPr>
          <a:xfrm>
            <a:off x="214317" y="2000255"/>
            <a:ext cx="1628571" cy="1923810"/>
          </a:xfrm>
          <a:prstGeom prst="rect">
            <a:avLst/>
          </a:prstGeom>
        </p:spPr>
      </p:pic>
    </p:spTree>
    <p:extLst>
      <p:ext uri="{BB962C8B-B14F-4D97-AF65-F5344CB8AC3E}">
        <p14:creationId xmlns:p14="http://schemas.microsoft.com/office/powerpoint/2010/main" val="378043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861" y="466343"/>
            <a:ext cx="11716139" cy="1362113"/>
          </a:xfrm>
        </p:spPr>
        <p:txBody>
          <a:bodyPr>
            <a:noAutofit/>
          </a:bodyPr>
          <a:lstStyle/>
          <a:p>
            <a:r>
              <a:rPr lang="en-US" sz="4000" dirty="0">
                <a:solidFill>
                  <a:schemeClr val="bg2"/>
                </a:solidFill>
                <a:latin typeface="Arial Rounded MT Bold" panose="020F0704030504030204" pitchFamily="34" charset="0"/>
              </a:rPr>
              <a:t> </a:t>
            </a:r>
          </a:p>
        </p:txBody>
      </p:sp>
      <p:sp>
        <p:nvSpPr>
          <p:cNvPr id="3" name="Content Placeholder 2"/>
          <p:cNvSpPr>
            <a:spLocks noGrp="1"/>
          </p:cNvSpPr>
          <p:nvPr>
            <p:ph sz="half" idx="1"/>
          </p:nvPr>
        </p:nvSpPr>
        <p:spPr>
          <a:xfrm>
            <a:off x="1842888" y="1946312"/>
            <a:ext cx="10349112" cy="4911688"/>
          </a:xfrm>
        </p:spPr>
        <p:txBody>
          <a:bodyPr>
            <a:noAutofit/>
          </a:bodyPr>
          <a:lstStyle/>
          <a:p>
            <a:pPr marL="0" marR="0"/>
            <a:r>
              <a:rPr lang="en-US" sz="2000" dirty="0">
                <a:solidFill>
                  <a:srgbClr val="272F37"/>
                </a:solidFill>
                <a:effectLst/>
                <a:latin typeface="Arial" panose="020B0604020202020204" pitchFamily="34" charset="0"/>
                <a:ea typeface="Calibri" panose="020F0502020204030204" pitchFamily="34" charset="0"/>
              </a:rPr>
              <a:t>at the Massachusetts General Hospital Institute of Health Professions </a:t>
            </a:r>
            <a:r>
              <a:rPr lang="en-US" sz="2000" dirty="0">
                <a:solidFill>
                  <a:srgbClr val="0070C0"/>
                </a:solidFill>
                <a:effectLst/>
                <a:latin typeface="Arial" panose="020B0604020202020204" pitchFamily="34" charset="0"/>
                <a:ea typeface="Calibri" panose="020F0502020204030204" pitchFamily="34" charset="0"/>
              </a:rPr>
              <a:t>will look at how auditory processing affects the ability to use language for children with autism who have minimal or no spoken language. </a:t>
            </a:r>
            <a:r>
              <a:rPr lang="en-US" sz="2000" dirty="0">
                <a:solidFill>
                  <a:srgbClr val="272F37"/>
                </a:solidFill>
                <a:effectLst/>
                <a:latin typeface="Arial" panose="020B0604020202020204" pitchFamily="34" charset="0"/>
                <a:ea typeface="Calibri" panose="020F0502020204030204" pitchFamily="34" charset="0"/>
              </a:rPr>
              <a:t>In addition to other work that suggests auditory processing difficulties are a barrier for autistic children in understanding language, Dr. </a:t>
            </a:r>
            <a:r>
              <a:rPr lang="en-US" sz="2000" dirty="0" err="1">
                <a:solidFill>
                  <a:srgbClr val="272F37"/>
                </a:solidFill>
                <a:effectLst/>
                <a:latin typeface="Arial" panose="020B0604020202020204" pitchFamily="34" charset="0"/>
                <a:ea typeface="Calibri" panose="020F0502020204030204" pitchFamily="34" charset="0"/>
              </a:rPr>
              <a:t>Chenausky’s</a:t>
            </a:r>
            <a:r>
              <a:rPr lang="en-US" sz="2000" dirty="0">
                <a:solidFill>
                  <a:srgbClr val="272F37"/>
                </a:solidFill>
                <a:effectLst/>
                <a:latin typeface="Arial" panose="020B0604020202020204" pitchFamily="34" charset="0"/>
                <a:ea typeface="Calibri" panose="020F0502020204030204" pitchFamily="34" charset="0"/>
              </a:rPr>
              <a:t> study will examine whether those same challenges are linked to barriers in using spoken language. With this knowledge, new speech language therapies may be created to address these challenges and support use of spoken language in minimally verbal children with autism and auditory processing difficulties. </a:t>
            </a:r>
            <a:endParaRPr lang="en-US" sz="2000" dirty="0">
              <a:effectLst/>
              <a:latin typeface="Calibri" panose="020F0502020204030204" pitchFamily="34" charset="0"/>
              <a:ea typeface="Calibri" panose="020F0502020204030204" pitchFamily="34" charset="0"/>
            </a:endParaRPr>
          </a:p>
          <a:p>
            <a:pPr marL="0" marR="0"/>
            <a:r>
              <a:rPr lang="en-US" sz="2000" b="1" dirty="0">
                <a:solidFill>
                  <a:srgbClr val="272F37"/>
                </a:solidFill>
                <a:effectLst/>
                <a:latin typeface="Arial" panose="020B0604020202020204" pitchFamily="34" charset="0"/>
                <a:ea typeface="Calibri" panose="020F0502020204030204" pitchFamily="34" charset="0"/>
              </a:rPr>
              <a:t>Our goal: </a:t>
            </a:r>
            <a:r>
              <a:rPr lang="en-US" sz="2000" b="1" dirty="0">
                <a:solidFill>
                  <a:srgbClr val="FF0000"/>
                </a:solidFill>
                <a:effectLst/>
                <a:latin typeface="Arial" panose="020B0604020202020204" pitchFamily="34" charset="0"/>
                <a:ea typeface="Calibri" panose="020F0502020204030204" pitchFamily="34" charset="0"/>
              </a:rPr>
              <a:t>To understand whether auditory processing challenges are a barrier to use of spoken language in children with autism with minimal spoken language to guide new treatments for those with auditory processing difficulties and autism. </a:t>
            </a:r>
            <a:endParaRPr lang="en-US" sz="2000" dirty="0">
              <a:solidFill>
                <a:srgbClr val="FF0000"/>
              </a:solidFill>
              <a:effectLst/>
              <a:latin typeface="Calibri" panose="020F0502020204030204" pitchFamily="34" charset="0"/>
              <a:ea typeface="Calibri" panose="020F0502020204030204" pitchFamily="34" charset="0"/>
            </a:endParaRPr>
          </a:p>
          <a:p>
            <a:pPr marL="0" indent="0">
              <a:spcBef>
                <a:spcPts val="0"/>
              </a:spcBef>
              <a:buNone/>
            </a:pPr>
            <a:endParaRPr lang="en-US" sz="2400" dirty="0">
              <a:solidFill>
                <a:srgbClr val="002060"/>
              </a:solidFill>
              <a:latin typeface="Arial Rounded MT Bold" panose="020F0704030504030204" pitchFamily="34" charset="0"/>
            </a:endParaRPr>
          </a:p>
        </p:txBody>
      </p:sp>
      <p:sp>
        <p:nvSpPr>
          <p:cNvPr id="7" name="TextBox 6">
            <a:extLst>
              <a:ext uri="{FF2B5EF4-FFF2-40B4-BE49-F238E27FC236}">
                <a16:creationId xmlns:a16="http://schemas.microsoft.com/office/drawing/2014/main" id="{CE9BCA81-0B92-4E70-A7B2-2A921CFF9FD9}"/>
              </a:ext>
            </a:extLst>
          </p:cNvPr>
          <p:cNvSpPr txBox="1"/>
          <p:nvPr/>
        </p:nvSpPr>
        <p:spPr>
          <a:xfrm>
            <a:off x="475860" y="404651"/>
            <a:ext cx="8509519" cy="1292662"/>
          </a:xfrm>
          <a:prstGeom prst="rect">
            <a:avLst/>
          </a:prstGeom>
          <a:noFill/>
        </p:spPr>
        <p:txBody>
          <a:bodyPr wrap="square" rtlCol="0">
            <a:spAutoFit/>
          </a:bodyPr>
          <a:lstStyle/>
          <a:p>
            <a:r>
              <a:rPr lang="en-US" sz="5400" b="1" dirty="0">
                <a:solidFill>
                  <a:schemeClr val="bg2"/>
                </a:solidFill>
                <a:latin typeface="Arial Rounded MT Bold" panose="020F0704030504030204" pitchFamily="34" charset="0"/>
              </a:rPr>
              <a:t>Second  Grant</a:t>
            </a:r>
          </a:p>
          <a:p>
            <a:r>
              <a:rPr lang="en-US" sz="2400" dirty="0">
                <a:solidFill>
                  <a:schemeClr val="bg2"/>
                </a:solidFill>
                <a:latin typeface="Arial Rounded MT Bold" panose="020F0704030504030204" pitchFamily="34" charset="0"/>
              </a:rPr>
              <a:t>Jointly sponsored by </a:t>
            </a:r>
            <a:r>
              <a:rPr lang="en-US" sz="2400" b="1" dirty="0">
                <a:solidFill>
                  <a:srgbClr val="FF0000"/>
                </a:solidFill>
                <a:latin typeface="Arial Rounded MT Bold" panose="020F0704030504030204" pitchFamily="34" charset="0"/>
              </a:rPr>
              <a:t>R. A. R. A.</a:t>
            </a:r>
            <a:r>
              <a:rPr lang="en-US" sz="2400" dirty="0">
                <a:solidFill>
                  <a:srgbClr val="FF0000"/>
                </a:solidFill>
                <a:latin typeface="Arial Rounded MT Bold" panose="020F0704030504030204" pitchFamily="34" charset="0"/>
              </a:rPr>
              <a:t> </a:t>
            </a:r>
            <a:r>
              <a:rPr lang="en-US" sz="2400" dirty="0">
                <a:solidFill>
                  <a:schemeClr val="bg2"/>
                </a:solidFill>
                <a:latin typeface="Arial Rounded MT Bold" panose="020F0704030504030204" pitchFamily="34" charset="0"/>
              </a:rPr>
              <a:t>and </a:t>
            </a:r>
            <a:r>
              <a:rPr lang="en-US" sz="2400" b="1" dirty="0">
                <a:solidFill>
                  <a:srgbClr val="00B0F0"/>
                </a:solidFill>
                <a:latin typeface="Arial Rounded MT Bold" panose="020F0704030504030204" pitchFamily="34" charset="0"/>
              </a:rPr>
              <a:t>Autism Speaks</a:t>
            </a:r>
          </a:p>
        </p:txBody>
      </p:sp>
      <p:pic>
        <p:nvPicPr>
          <p:cNvPr id="9" name="Picture 8">
            <a:extLst>
              <a:ext uri="{FF2B5EF4-FFF2-40B4-BE49-F238E27FC236}">
                <a16:creationId xmlns:a16="http://schemas.microsoft.com/office/drawing/2014/main" id="{D3891D44-CDBF-4FFD-9AF2-53ED8E9CD01F}"/>
              </a:ext>
            </a:extLst>
          </p:cNvPr>
          <p:cNvPicPr>
            <a:picLocks noChangeAspect="1"/>
          </p:cNvPicPr>
          <p:nvPr/>
        </p:nvPicPr>
        <p:blipFill>
          <a:blip r:embed="rId2"/>
          <a:stretch>
            <a:fillRect/>
          </a:stretch>
        </p:blipFill>
        <p:spPr>
          <a:xfrm>
            <a:off x="10535977" y="466343"/>
            <a:ext cx="1474076" cy="1302586"/>
          </a:xfrm>
          <a:prstGeom prst="rect">
            <a:avLst/>
          </a:prstGeom>
          <a:ln>
            <a:noFill/>
          </a:ln>
          <a:effectLst>
            <a:softEdge rad="112500"/>
          </a:effectLst>
        </p:spPr>
      </p:pic>
      <p:pic>
        <p:nvPicPr>
          <p:cNvPr id="6" name="Picture 2" descr="Image result for royal arch research assist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0945" y="557797"/>
            <a:ext cx="1045032" cy="11196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F4C4D2C-6304-43F3-AFC8-0398909927E8}"/>
              </a:ext>
            </a:extLst>
          </p:cNvPr>
          <p:cNvSpPr txBox="1"/>
          <p:nvPr/>
        </p:nvSpPr>
        <p:spPr>
          <a:xfrm>
            <a:off x="41988" y="4786876"/>
            <a:ext cx="1842888" cy="830997"/>
          </a:xfrm>
          <a:prstGeom prst="rect">
            <a:avLst/>
          </a:prstGeom>
          <a:noFill/>
        </p:spPr>
        <p:txBody>
          <a:bodyPr wrap="square" rtlCol="0">
            <a:spAutoFit/>
          </a:bodyPr>
          <a:lstStyle/>
          <a:p>
            <a:pPr algn="ctr"/>
            <a:r>
              <a:rPr lang="en-US" sz="1600" b="1" i="1" dirty="0">
                <a:solidFill>
                  <a:srgbClr val="C00000"/>
                </a:solidFill>
                <a:latin typeface="Arial Rounded MT Bold" panose="020F0704030504030204" pitchFamily="34" charset="0"/>
              </a:rPr>
              <a:t>Karen </a:t>
            </a:r>
            <a:r>
              <a:rPr lang="en-US" sz="1600" b="1" i="1" dirty="0" err="1">
                <a:solidFill>
                  <a:srgbClr val="C00000"/>
                </a:solidFill>
                <a:latin typeface="Arial Rounded MT Bold" panose="020F0704030504030204" pitchFamily="34" charset="0"/>
              </a:rPr>
              <a:t>Chenausky</a:t>
            </a:r>
            <a:r>
              <a:rPr lang="en-US" sz="1600" b="1" i="1" dirty="0">
                <a:solidFill>
                  <a:srgbClr val="C00000"/>
                </a:solidFill>
                <a:latin typeface="Arial Rounded MT Bold" panose="020F0704030504030204" pitchFamily="34" charset="0"/>
              </a:rPr>
              <a:t>, Ph.D.</a:t>
            </a:r>
          </a:p>
        </p:txBody>
      </p:sp>
      <p:pic>
        <p:nvPicPr>
          <p:cNvPr id="4" name="Picture 3">
            <a:extLst>
              <a:ext uri="{FF2B5EF4-FFF2-40B4-BE49-F238E27FC236}">
                <a16:creationId xmlns:a16="http://schemas.microsoft.com/office/drawing/2014/main" id="{0A2231D0-5189-4BE6-B0B3-8E46C223B502}"/>
              </a:ext>
            </a:extLst>
          </p:cNvPr>
          <p:cNvPicPr>
            <a:picLocks noChangeAspect="1"/>
          </p:cNvPicPr>
          <p:nvPr/>
        </p:nvPicPr>
        <p:blipFill>
          <a:blip r:embed="rId4"/>
          <a:stretch>
            <a:fillRect/>
          </a:stretch>
        </p:blipFill>
        <p:spPr>
          <a:xfrm>
            <a:off x="180659" y="1890148"/>
            <a:ext cx="1628571" cy="2438095"/>
          </a:xfrm>
          <a:prstGeom prst="rect">
            <a:avLst/>
          </a:prstGeom>
        </p:spPr>
      </p:pic>
    </p:spTree>
    <p:extLst>
      <p:ext uri="{BB962C8B-B14F-4D97-AF65-F5344CB8AC3E}">
        <p14:creationId xmlns:p14="http://schemas.microsoft.com/office/powerpoint/2010/main" val="164943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861" y="466343"/>
            <a:ext cx="11716139" cy="1362113"/>
          </a:xfrm>
        </p:spPr>
        <p:txBody>
          <a:bodyPr>
            <a:noAutofit/>
          </a:bodyPr>
          <a:lstStyle/>
          <a:p>
            <a:r>
              <a:rPr lang="en-US" sz="4000" dirty="0">
                <a:solidFill>
                  <a:schemeClr val="bg2"/>
                </a:solidFill>
                <a:latin typeface="Arial Rounded MT Bold" panose="020F0704030504030204" pitchFamily="34" charset="0"/>
              </a:rPr>
              <a:t> </a:t>
            </a:r>
          </a:p>
        </p:txBody>
      </p:sp>
      <p:sp>
        <p:nvSpPr>
          <p:cNvPr id="3" name="Content Placeholder 2"/>
          <p:cNvSpPr>
            <a:spLocks noGrp="1"/>
          </p:cNvSpPr>
          <p:nvPr>
            <p:ph sz="half" idx="1"/>
          </p:nvPr>
        </p:nvSpPr>
        <p:spPr>
          <a:xfrm>
            <a:off x="1842888" y="1946312"/>
            <a:ext cx="10349112" cy="4911688"/>
          </a:xfrm>
        </p:spPr>
        <p:txBody>
          <a:bodyPr>
            <a:noAutofit/>
          </a:bodyPr>
          <a:lstStyle/>
          <a:p>
            <a:pPr marL="0" marR="0"/>
            <a:r>
              <a:rPr lang="en-US" sz="2800" dirty="0">
                <a:solidFill>
                  <a:srgbClr val="272F37"/>
                </a:solidFill>
                <a:effectLst/>
                <a:latin typeface="Arial" panose="020B0604020202020204" pitchFamily="34" charset="0"/>
                <a:ea typeface="Calibri" panose="020F0502020204030204" pitchFamily="34" charset="0"/>
              </a:rPr>
              <a:t>Predoctoral fellow Patrick Dwyer at the University of California – Davis, under the mentorship of Susan Rivera and Cliff </a:t>
            </a:r>
            <a:r>
              <a:rPr lang="en-US" sz="2800" dirty="0" err="1">
                <a:solidFill>
                  <a:srgbClr val="272F37"/>
                </a:solidFill>
                <a:effectLst/>
                <a:latin typeface="Arial" panose="020B0604020202020204" pitchFamily="34" charset="0"/>
                <a:ea typeface="Calibri" panose="020F0502020204030204" pitchFamily="34" charset="0"/>
              </a:rPr>
              <a:t>Saron</a:t>
            </a:r>
            <a:r>
              <a:rPr lang="en-US" sz="2800" dirty="0">
                <a:solidFill>
                  <a:srgbClr val="272F37"/>
                </a:solidFill>
                <a:effectLst/>
                <a:latin typeface="Arial" panose="020B0604020202020204" pitchFamily="34" charset="0"/>
                <a:ea typeface="Calibri" panose="020F0502020204030204" pitchFamily="34" charset="0"/>
              </a:rPr>
              <a:t>, </a:t>
            </a:r>
            <a:r>
              <a:rPr lang="en-US" sz="2800" dirty="0">
                <a:solidFill>
                  <a:srgbClr val="0070C0"/>
                </a:solidFill>
                <a:effectLst/>
                <a:latin typeface="Arial" panose="020B0604020202020204" pitchFamily="34" charset="0"/>
                <a:ea typeface="Calibri" panose="020F0502020204030204" pitchFamily="34" charset="0"/>
              </a:rPr>
              <a:t>will investigate the theory of </a:t>
            </a:r>
            <a:r>
              <a:rPr lang="en-US" sz="2800" dirty="0" err="1">
                <a:solidFill>
                  <a:srgbClr val="0070C0"/>
                </a:solidFill>
                <a:effectLst/>
                <a:latin typeface="Arial" panose="020B0604020202020204" pitchFamily="34" charset="0"/>
                <a:ea typeface="Calibri" panose="020F0502020204030204" pitchFamily="34" charset="0"/>
              </a:rPr>
              <a:t>monotropism</a:t>
            </a:r>
            <a:r>
              <a:rPr lang="en-US" sz="2800" dirty="0">
                <a:solidFill>
                  <a:srgbClr val="0070C0"/>
                </a:solidFill>
                <a:effectLst/>
                <a:latin typeface="Arial" panose="020B0604020202020204" pitchFamily="34" charset="0"/>
                <a:ea typeface="Calibri" panose="020F0502020204030204" pitchFamily="34" charset="0"/>
              </a:rPr>
              <a:t>, which suggests that hyper focus on a particular interest is what draws an autistic person’s attention to certain subjects and not attend to others. </a:t>
            </a:r>
            <a:r>
              <a:rPr lang="en-US" sz="2800" dirty="0">
                <a:solidFill>
                  <a:srgbClr val="272F37"/>
                </a:solidFill>
                <a:effectLst/>
                <a:latin typeface="Arial" panose="020B0604020202020204" pitchFamily="34" charset="0"/>
                <a:ea typeface="Calibri" panose="020F0502020204030204" pitchFamily="34" charset="0"/>
              </a:rPr>
              <a:t>In Dwyer’s work, he will look at sensory stimuli in autism, including auditory processing, and its role in attention and sensory responses. The results of this study could have important implications for the treatment or accommodation of sensory processing differences for people with autism.</a:t>
            </a:r>
            <a:endParaRPr lang="en-US" sz="2800" dirty="0">
              <a:solidFill>
                <a:srgbClr val="002060"/>
              </a:solidFill>
              <a:latin typeface="Arial Rounded MT Bold" panose="020F0704030504030204" pitchFamily="34" charset="0"/>
            </a:endParaRPr>
          </a:p>
        </p:txBody>
      </p:sp>
      <p:sp>
        <p:nvSpPr>
          <p:cNvPr id="7" name="TextBox 6">
            <a:extLst>
              <a:ext uri="{FF2B5EF4-FFF2-40B4-BE49-F238E27FC236}">
                <a16:creationId xmlns:a16="http://schemas.microsoft.com/office/drawing/2014/main" id="{CE9BCA81-0B92-4E70-A7B2-2A921CFF9FD9}"/>
              </a:ext>
            </a:extLst>
          </p:cNvPr>
          <p:cNvSpPr txBox="1"/>
          <p:nvPr/>
        </p:nvSpPr>
        <p:spPr>
          <a:xfrm>
            <a:off x="475860" y="404651"/>
            <a:ext cx="8509519" cy="1292662"/>
          </a:xfrm>
          <a:prstGeom prst="rect">
            <a:avLst/>
          </a:prstGeom>
          <a:noFill/>
        </p:spPr>
        <p:txBody>
          <a:bodyPr wrap="square" rtlCol="0">
            <a:spAutoFit/>
          </a:bodyPr>
          <a:lstStyle/>
          <a:p>
            <a:r>
              <a:rPr lang="en-US" sz="5400" b="1" dirty="0">
                <a:solidFill>
                  <a:schemeClr val="bg2"/>
                </a:solidFill>
                <a:latin typeface="Arial Rounded MT Bold" panose="020F0704030504030204" pitchFamily="34" charset="0"/>
              </a:rPr>
              <a:t>Doctoral Fellowship</a:t>
            </a:r>
          </a:p>
          <a:p>
            <a:r>
              <a:rPr lang="en-US" sz="2400" dirty="0">
                <a:solidFill>
                  <a:schemeClr val="bg2"/>
                </a:solidFill>
                <a:latin typeface="Arial Rounded MT Bold" panose="020F0704030504030204" pitchFamily="34" charset="0"/>
              </a:rPr>
              <a:t>Jointly sponsored by </a:t>
            </a:r>
            <a:r>
              <a:rPr lang="en-US" sz="2400" b="1" dirty="0">
                <a:solidFill>
                  <a:srgbClr val="FF0000"/>
                </a:solidFill>
                <a:latin typeface="Arial Rounded MT Bold" panose="020F0704030504030204" pitchFamily="34" charset="0"/>
              </a:rPr>
              <a:t>R. A. R. A.</a:t>
            </a:r>
            <a:r>
              <a:rPr lang="en-US" sz="2400" dirty="0">
                <a:solidFill>
                  <a:srgbClr val="FF0000"/>
                </a:solidFill>
                <a:latin typeface="Arial Rounded MT Bold" panose="020F0704030504030204" pitchFamily="34" charset="0"/>
              </a:rPr>
              <a:t> </a:t>
            </a:r>
            <a:r>
              <a:rPr lang="en-US" sz="2400" dirty="0">
                <a:solidFill>
                  <a:schemeClr val="bg2"/>
                </a:solidFill>
                <a:latin typeface="Arial Rounded MT Bold" panose="020F0704030504030204" pitchFamily="34" charset="0"/>
              </a:rPr>
              <a:t>and </a:t>
            </a:r>
            <a:r>
              <a:rPr lang="en-US" sz="2400" b="1" dirty="0">
                <a:solidFill>
                  <a:srgbClr val="00B0F0"/>
                </a:solidFill>
                <a:latin typeface="Arial Rounded MT Bold" panose="020F0704030504030204" pitchFamily="34" charset="0"/>
              </a:rPr>
              <a:t>Autism Speaks</a:t>
            </a:r>
          </a:p>
        </p:txBody>
      </p:sp>
      <p:pic>
        <p:nvPicPr>
          <p:cNvPr id="9" name="Picture 8">
            <a:extLst>
              <a:ext uri="{FF2B5EF4-FFF2-40B4-BE49-F238E27FC236}">
                <a16:creationId xmlns:a16="http://schemas.microsoft.com/office/drawing/2014/main" id="{D3891D44-CDBF-4FFD-9AF2-53ED8E9CD01F}"/>
              </a:ext>
            </a:extLst>
          </p:cNvPr>
          <p:cNvPicPr>
            <a:picLocks noChangeAspect="1"/>
          </p:cNvPicPr>
          <p:nvPr/>
        </p:nvPicPr>
        <p:blipFill>
          <a:blip r:embed="rId2"/>
          <a:stretch>
            <a:fillRect/>
          </a:stretch>
        </p:blipFill>
        <p:spPr>
          <a:xfrm>
            <a:off x="10535977" y="466343"/>
            <a:ext cx="1474076" cy="1302586"/>
          </a:xfrm>
          <a:prstGeom prst="rect">
            <a:avLst/>
          </a:prstGeom>
          <a:ln>
            <a:noFill/>
          </a:ln>
          <a:effectLst>
            <a:softEdge rad="112500"/>
          </a:effectLst>
        </p:spPr>
      </p:pic>
      <p:pic>
        <p:nvPicPr>
          <p:cNvPr id="6" name="Picture 2" descr="Image result for royal arch research assist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0945" y="557797"/>
            <a:ext cx="1045032" cy="11196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F4C4D2C-6304-43F3-AFC8-0398909927E8}"/>
              </a:ext>
            </a:extLst>
          </p:cNvPr>
          <p:cNvSpPr txBox="1"/>
          <p:nvPr/>
        </p:nvSpPr>
        <p:spPr>
          <a:xfrm>
            <a:off x="41988" y="4786876"/>
            <a:ext cx="1842888" cy="369332"/>
          </a:xfrm>
          <a:prstGeom prst="rect">
            <a:avLst/>
          </a:prstGeom>
          <a:noFill/>
        </p:spPr>
        <p:txBody>
          <a:bodyPr wrap="square" rtlCol="0">
            <a:spAutoFit/>
          </a:bodyPr>
          <a:lstStyle/>
          <a:p>
            <a:pPr algn="ctr"/>
            <a:r>
              <a:rPr lang="en-US" sz="1800" b="1" dirty="0">
                <a:solidFill>
                  <a:srgbClr val="FF0000"/>
                </a:solidFill>
                <a:effectLst/>
                <a:latin typeface="Arial" panose="020B0604020202020204" pitchFamily="34" charset="0"/>
                <a:ea typeface="Calibri" panose="020F0502020204030204" pitchFamily="34" charset="0"/>
              </a:rPr>
              <a:t>Patrick Dwyer </a:t>
            </a:r>
            <a:endParaRPr lang="en-US" sz="1600" b="1" i="1" dirty="0">
              <a:solidFill>
                <a:srgbClr val="FF0000"/>
              </a:solidFill>
              <a:latin typeface="Arial Rounded MT Bold" panose="020F0704030504030204" pitchFamily="34" charset="0"/>
            </a:endParaRPr>
          </a:p>
        </p:txBody>
      </p:sp>
      <p:pic>
        <p:nvPicPr>
          <p:cNvPr id="5" name="Picture 4">
            <a:extLst>
              <a:ext uri="{FF2B5EF4-FFF2-40B4-BE49-F238E27FC236}">
                <a16:creationId xmlns:a16="http://schemas.microsoft.com/office/drawing/2014/main" id="{3E250EF3-9CB9-46BB-A05C-04B7BE0DF48A}"/>
              </a:ext>
            </a:extLst>
          </p:cNvPr>
          <p:cNvPicPr>
            <a:picLocks noChangeAspect="1"/>
          </p:cNvPicPr>
          <p:nvPr/>
        </p:nvPicPr>
        <p:blipFill>
          <a:blip r:embed="rId4"/>
          <a:stretch>
            <a:fillRect/>
          </a:stretch>
        </p:blipFill>
        <p:spPr>
          <a:xfrm>
            <a:off x="149146" y="2071124"/>
            <a:ext cx="1628571" cy="1923810"/>
          </a:xfrm>
          <a:prstGeom prst="rect">
            <a:avLst/>
          </a:prstGeom>
        </p:spPr>
      </p:pic>
    </p:spTree>
    <p:extLst>
      <p:ext uri="{BB962C8B-B14F-4D97-AF65-F5344CB8AC3E}">
        <p14:creationId xmlns:p14="http://schemas.microsoft.com/office/powerpoint/2010/main" val="78877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8723" y="466343"/>
            <a:ext cx="10320069" cy="1362113"/>
          </a:xfrm>
        </p:spPr>
        <p:txBody>
          <a:bodyPr>
            <a:normAutofit/>
          </a:bodyPr>
          <a:lstStyle/>
          <a:p>
            <a:r>
              <a:rPr lang="en-US" sz="6000" dirty="0">
                <a:solidFill>
                  <a:schemeClr val="bg2"/>
                </a:solidFill>
                <a:latin typeface="Arial Rounded MT Bold" panose="020F0704030504030204" pitchFamily="34" charset="0"/>
              </a:rPr>
              <a:t>How can you help???</a:t>
            </a:r>
          </a:p>
        </p:txBody>
      </p:sp>
      <p:sp>
        <p:nvSpPr>
          <p:cNvPr id="9" name="Content Placeholder 2"/>
          <p:cNvSpPr txBox="1">
            <a:spLocks/>
          </p:cNvSpPr>
          <p:nvPr/>
        </p:nvSpPr>
        <p:spPr>
          <a:xfrm>
            <a:off x="237995" y="1872028"/>
            <a:ext cx="5924810" cy="330122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lnSpc>
                <a:spcPct val="90000"/>
              </a:lnSpc>
              <a:buNone/>
            </a:pPr>
            <a:r>
              <a:rPr lang="en-US" sz="2900" dirty="0">
                <a:solidFill>
                  <a:srgbClr val="002060"/>
                </a:solidFill>
                <a:latin typeface="Arial Rounded MT Bold" panose="020F0704030504030204" pitchFamily="34" charset="0"/>
              </a:rPr>
              <a:t>Support </a:t>
            </a:r>
            <a:r>
              <a:rPr lang="en-US" sz="2900" dirty="0">
                <a:solidFill>
                  <a:srgbClr val="FF0000"/>
                </a:solidFill>
                <a:latin typeface="Arial Rounded MT Bold" panose="020F0704030504030204" pitchFamily="34" charset="0"/>
              </a:rPr>
              <a:t>Royal Arch Research Assistance </a:t>
            </a:r>
            <a:r>
              <a:rPr lang="en-US" sz="2900" dirty="0">
                <a:solidFill>
                  <a:srgbClr val="002060"/>
                </a:solidFill>
                <a:latin typeface="Arial Rounded MT Bold" panose="020F0704030504030204" pitchFamily="34" charset="0"/>
              </a:rPr>
              <a:t>by </a:t>
            </a:r>
            <a:r>
              <a:rPr lang="en-US" sz="2900">
                <a:solidFill>
                  <a:srgbClr val="002060"/>
                </a:solidFill>
                <a:latin typeface="Arial Rounded MT Bold" panose="020F0704030504030204" pitchFamily="34" charset="0"/>
              </a:rPr>
              <a:t>giving Annually </a:t>
            </a:r>
            <a:r>
              <a:rPr lang="en-US" sz="2900" dirty="0">
                <a:solidFill>
                  <a:srgbClr val="002060"/>
                </a:solidFill>
                <a:latin typeface="Arial Rounded MT Bold" panose="020F0704030504030204" pitchFamily="34" charset="0"/>
              </a:rPr>
              <a:t>(or Monthly) in order to continue to do the work that allows the organization to make the effort in understanding and treating individuals with </a:t>
            </a:r>
            <a:r>
              <a:rPr lang="en-US" sz="2900" dirty="0">
                <a:solidFill>
                  <a:srgbClr val="00B050"/>
                </a:solidFill>
                <a:latin typeface="Arial Rounded MT Bold" panose="020F0704030504030204" pitchFamily="34" charset="0"/>
              </a:rPr>
              <a:t>Central Auditory Processing Disorders</a:t>
            </a:r>
            <a:r>
              <a:rPr lang="en-US" sz="2900" dirty="0">
                <a:solidFill>
                  <a:srgbClr val="002060"/>
                </a:solidFill>
                <a:latin typeface="Arial Rounded MT Bold" panose="020F0704030504030204" pitchFamily="34" charset="0"/>
              </a:rPr>
              <a:t>.</a:t>
            </a:r>
          </a:p>
        </p:txBody>
      </p:sp>
      <p:sp>
        <p:nvSpPr>
          <p:cNvPr id="10" name="TextBox 9"/>
          <p:cNvSpPr txBox="1"/>
          <p:nvPr/>
        </p:nvSpPr>
        <p:spPr>
          <a:xfrm>
            <a:off x="6455613" y="1872027"/>
            <a:ext cx="5736387" cy="3301221"/>
          </a:xfrm>
          <a:prstGeom prst="rect">
            <a:avLst/>
          </a:prstGeom>
        </p:spPr>
        <p:txBody>
          <a:bodyPr vert="horz" lIns="91440" tIns="45720" rIns="91440" bIns="45720" rtlCol="0">
            <a:normAutofit/>
          </a:bodyPr>
          <a:lstStyle/>
          <a:p>
            <a:pPr algn="ctr">
              <a:lnSpc>
                <a:spcPct val="90000"/>
              </a:lnSpc>
              <a:spcAft>
                <a:spcPts val="600"/>
              </a:spcAft>
            </a:pPr>
            <a:r>
              <a:rPr lang="en-US" sz="2400" b="1" dirty="0">
                <a:latin typeface="Arial Rounded MT Bold" panose="020F0704030504030204" pitchFamily="34" charset="0"/>
              </a:rPr>
              <a:t>Make your donation today!</a:t>
            </a:r>
          </a:p>
          <a:p>
            <a:pPr algn="ctr">
              <a:lnSpc>
                <a:spcPct val="90000"/>
              </a:lnSpc>
              <a:spcAft>
                <a:spcPts val="600"/>
              </a:spcAft>
            </a:pPr>
            <a:r>
              <a:rPr lang="en-US" sz="2400" b="1" dirty="0">
                <a:solidFill>
                  <a:srgbClr val="C00000"/>
                </a:solidFill>
                <a:latin typeface="Arial Rounded MT Bold" panose="020F0704030504030204" pitchFamily="34" charset="0"/>
              </a:rPr>
              <a:t>Mail donations to:</a:t>
            </a:r>
          </a:p>
          <a:p>
            <a:pPr algn="ctr">
              <a:lnSpc>
                <a:spcPct val="90000"/>
              </a:lnSpc>
              <a:spcAft>
                <a:spcPts val="600"/>
              </a:spcAft>
            </a:pPr>
            <a:r>
              <a:rPr lang="en-US" sz="2400" b="1" dirty="0">
                <a:solidFill>
                  <a:srgbClr val="C00000"/>
                </a:solidFill>
                <a:latin typeface="Arial Rounded MT Bold" panose="020F0704030504030204" pitchFamily="34" charset="0"/>
              </a:rPr>
              <a:t>Your State </a:t>
            </a:r>
            <a:r>
              <a:rPr lang="en-US" sz="2400" b="1" dirty="0">
                <a:solidFill>
                  <a:srgbClr val="FF0000"/>
                </a:solidFill>
                <a:latin typeface="Arial Rounded MT Bold" panose="020F0704030504030204" pitchFamily="34" charset="0"/>
              </a:rPr>
              <a:t>R. A. R. A. </a:t>
            </a:r>
            <a:r>
              <a:rPr lang="en-US" sz="2400" b="1" dirty="0">
                <a:solidFill>
                  <a:srgbClr val="C00000"/>
                </a:solidFill>
                <a:latin typeface="Arial Rounded MT Bold" panose="020F0704030504030204" pitchFamily="34" charset="0"/>
              </a:rPr>
              <a:t>Chairman</a:t>
            </a:r>
          </a:p>
          <a:p>
            <a:pPr algn="ctr">
              <a:lnSpc>
                <a:spcPct val="90000"/>
              </a:lnSpc>
              <a:spcAft>
                <a:spcPts val="600"/>
              </a:spcAft>
            </a:pPr>
            <a:r>
              <a:rPr lang="en-US" sz="2400" b="1" dirty="0">
                <a:latin typeface="Arial Rounded MT Bold" panose="020F0704030504030204" pitchFamily="34" charset="0"/>
              </a:rPr>
              <a:t>or</a:t>
            </a:r>
          </a:p>
          <a:p>
            <a:pPr algn="ctr">
              <a:lnSpc>
                <a:spcPct val="90000"/>
              </a:lnSpc>
              <a:spcAft>
                <a:spcPts val="600"/>
              </a:spcAft>
            </a:pPr>
            <a:r>
              <a:rPr lang="en-US" sz="2400" b="1" dirty="0">
                <a:solidFill>
                  <a:srgbClr val="FF0000"/>
                </a:solidFill>
                <a:latin typeface="Arial Rounded MT Bold" panose="020F0704030504030204" pitchFamily="34" charset="0"/>
              </a:rPr>
              <a:t>Royal Arch Research Assistance, LLC</a:t>
            </a:r>
          </a:p>
          <a:p>
            <a:pPr algn="ctr">
              <a:lnSpc>
                <a:spcPct val="90000"/>
              </a:lnSpc>
              <a:spcAft>
                <a:spcPts val="600"/>
              </a:spcAft>
            </a:pPr>
            <a:r>
              <a:rPr lang="en-US" sz="2400" b="1" dirty="0">
                <a:latin typeface="Arial Rounded MT Bold" panose="020F0704030504030204" pitchFamily="34" charset="0"/>
              </a:rPr>
              <a:t>P.O. Box 1040</a:t>
            </a:r>
          </a:p>
          <a:p>
            <a:pPr algn="ctr">
              <a:lnSpc>
                <a:spcPct val="90000"/>
              </a:lnSpc>
              <a:spcAft>
                <a:spcPts val="600"/>
              </a:spcAft>
            </a:pPr>
            <a:r>
              <a:rPr lang="en-US" sz="2400" b="1" dirty="0">
                <a:latin typeface="Arial Rounded MT Bold" panose="020F0704030504030204" pitchFamily="34" charset="0"/>
              </a:rPr>
              <a:t>Bardstown, KY  40004-1040</a:t>
            </a:r>
          </a:p>
          <a:p>
            <a:pPr algn="ctr">
              <a:lnSpc>
                <a:spcPct val="90000"/>
              </a:lnSpc>
              <a:spcAft>
                <a:spcPts val="600"/>
              </a:spcAft>
            </a:pPr>
            <a:r>
              <a:rPr lang="en-US" sz="2400" b="1" dirty="0">
                <a:solidFill>
                  <a:srgbClr val="FF0000"/>
                </a:solidFill>
                <a:latin typeface="Arial Rounded MT Bold" panose="020F0704030504030204" pitchFamily="34" charset="0"/>
              </a:rPr>
              <a:t>Donations are tax deductible</a:t>
            </a:r>
          </a:p>
        </p:txBody>
      </p:sp>
      <p:sp>
        <p:nvSpPr>
          <p:cNvPr id="11" name="TextBox 10">
            <a:extLst>
              <a:ext uri="{FF2B5EF4-FFF2-40B4-BE49-F238E27FC236}">
                <a16:creationId xmlns:a16="http://schemas.microsoft.com/office/drawing/2014/main" id="{BFDEA58C-D3A8-4BD3-B99E-99A6E987A992}"/>
              </a:ext>
            </a:extLst>
          </p:cNvPr>
          <p:cNvSpPr txBox="1"/>
          <p:nvPr/>
        </p:nvSpPr>
        <p:spPr>
          <a:xfrm>
            <a:off x="588724" y="5310236"/>
            <a:ext cx="11123112" cy="1569660"/>
          </a:xfrm>
          <a:prstGeom prst="rect">
            <a:avLst/>
          </a:prstGeom>
          <a:noFill/>
          <a:ln>
            <a:solidFill>
              <a:srgbClr val="C00000"/>
            </a:solidFill>
          </a:ln>
        </p:spPr>
        <p:txBody>
          <a:bodyPr wrap="square" rtlCol="0">
            <a:spAutoFit/>
          </a:bodyPr>
          <a:lstStyle/>
          <a:p>
            <a:pPr algn="ctr"/>
            <a:r>
              <a:rPr lang="en-US" sz="4800" b="1" dirty="0">
                <a:solidFill>
                  <a:srgbClr val="C00000"/>
                </a:solidFill>
              </a:rPr>
              <a:t>Consider including </a:t>
            </a:r>
            <a:r>
              <a:rPr lang="en-US" sz="4800" b="1" dirty="0">
                <a:solidFill>
                  <a:srgbClr val="FF0000"/>
                </a:solidFill>
              </a:rPr>
              <a:t>Royal Arch Research Assistance </a:t>
            </a:r>
            <a:r>
              <a:rPr lang="en-US" sz="4800" b="1" dirty="0">
                <a:solidFill>
                  <a:srgbClr val="C00000"/>
                </a:solidFill>
              </a:rPr>
              <a:t>in your estate planning.</a:t>
            </a:r>
          </a:p>
        </p:txBody>
      </p:sp>
      <p:cxnSp>
        <p:nvCxnSpPr>
          <p:cNvPr id="21" name="Elbow Connector 20"/>
          <p:cNvCxnSpPr>
            <a:endCxn id="11" idx="0"/>
          </p:cNvCxnSpPr>
          <p:nvPr/>
        </p:nvCxnSpPr>
        <p:spPr>
          <a:xfrm rot="5400000">
            <a:off x="4509056" y="3506907"/>
            <a:ext cx="3444554" cy="162105"/>
          </a:xfrm>
          <a:prstGeom prst="bentConnector3">
            <a:avLst>
              <a:gd name="adj1" fmla="val 99820"/>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30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 y="466343"/>
            <a:ext cx="12192000" cy="1362113"/>
          </a:xfrm>
        </p:spPr>
        <p:txBody>
          <a:bodyPr>
            <a:noAutofit/>
          </a:bodyPr>
          <a:lstStyle/>
          <a:p>
            <a:pPr>
              <a:lnSpc>
                <a:spcPct val="80000"/>
              </a:lnSpc>
            </a:pPr>
            <a:r>
              <a:rPr lang="en-US" sz="4000" b="1" dirty="0">
                <a:solidFill>
                  <a:srgbClr val="FF0000"/>
                </a:solidFill>
                <a:latin typeface="Arial Rounded MT Bold" panose="020F0704030504030204" pitchFamily="34" charset="0"/>
              </a:rPr>
              <a:t>R</a:t>
            </a:r>
            <a:r>
              <a:rPr lang="en-US" sz="4000" dirty="0">
                <a:solidFill>
                  <a:schemeClr val="bg2"/>
                </a:solidFill>
                <a:latin typeface="Arial Rounded MT Bold" panose="020F0704030504030204" pitchFamily="34" charset="0"/>
              </a:rPr>
              <a:t>oyal </a:t>
            </a:r>
            <a:r>
              <a:rPr lang="en-US" sz="4000" b="1" dirty="0">
                <a:solidFill>
                  <a:srgbClr val="FF0000"/>
                </a:solidFill>
                <a:latin typeface="Arial Rounded MT Bold" panose="020F0704030504030204" pitchFamily="34" charset="0"/>
              </a:rPr>
              <a:t>A</a:t>
            </a:r>
            <a:r>
              <a:rPr lang="en-US" sz="4000" dirty="0">
                <a:solidFill>
                  <a:schemeClr val="bg2"/>
                </a:solidFill>
                <a:latin typeface="Arial Rounded MT Bold" panose="020F0704030504030204" pitchFamily="34" charset="0"/>
              </a:rPr>
              <a:t>rch </a:t>
            </a:r>
            <a:r>
              <a:rPr lang="en-US" sz="4000" b="1" dirty="0">
                <a:solidFill>
                  <a:srgbClr val="FF0000"/>
                </a:solidFill>
                <a:latin typeface="Arial Rounded MT Bold" panose="020F0704030504030204" pitchFamily="34" charset="0"/>
              </a:rPr>
              <a:t>R</a:t>
            </a:r>
            <a:r>
              <a:rPr lang="en-US" sz="4000" dirty="0">
                <a:solidFill>
                  <a:schemeClr val="bg2"/>
                </a:solidFill>
                <a:latin typeface="Arial Rounded MT Bold" panose="020F0704030504030204" pitchFamily="34" charset="0"/>
              </a:rPr>
              <a:t>esearch </a:t>
            </a:r>
            <a:r>
              <a:rPr lang="en-US" sz="4000" b="1" dirty="0">
                <a:solidFill>
                  <a:srgbClr val="FF0000"/>
                </a:solidFill>
                <a:latin typeface="Arial Rounded MT Bold" panose="020F0704030504030204" pitchFamily="34" charset="0"/>
              </a:rPr>
              <a:t>A</a:t>
            </a:r>
            <a:r>
              <a:rPr lang="en-US" sz="4000" dirty="0">
                <a:solidFill>
                  <a:schemeClr val="bg2"/>
                </a:solidFill>
                <a:latin typeface="Arial Rounded MT Bold" panose="020F0704030504030204" pitchFamily="34" charset="0"/>
              </a:rPr>
              <a:t>ssistance - </a:t>
            </a:r>
            <a:br>
              <a:rPr lang="en-US" sz="6000" dirty="0">
                <a:solidFill>
                  <a:schemeClr val="bg2"/>
                </a:solidFill>
                <a:latin typeface="Arial Rounded MT Bold" panose="020F0704030504030204" pitchFamily="34" charset="0"/>
              </a:rPr>
            </a:br>
            <a:r>
              <a:rPr lang="en-US" sz="4000" dirty="0">
                <a:solidFill>
                  <a:schemeClr val="bg2"/>
                </a:solidFill>
                <a:latin typeface="Arial Rounded MT Bold" panose="020F0704030504030204" pitchFamily="34" charset="0"/>
                <a:cs typeface="Verdana"/>
              </a:rPr>
              <a:t>Recognition Awards for One Time Donations</a:t>
            </a:r>
            <a:endParaRPr lang="en-US" sz="4000" dirty="0">
              <a:solidFill>
                <a:schemeClr val="bg2"/>
              </a:solidFill>
              <a:latin typeface="Arial Rounded MT Bold" panose="020F0704030504030204" pitchFamily="34" charset="0"/>
            </a:endParaRPr>
          </a:p>
        </p:txBody>
      </p:sp>
      <p:sp>
        <p:nvSpPr>
          <p:cNvPr id="14" name="Content Placeholder 2"/>
          <p:cNvSpPr>
            <a:spLocks noGrp="1"/>
          </p:cNvSpPr>
          <p:nvPr>
            <p:ph idx="1"/>
          </p:nvPr>
        </p:nvSpPr>
        <p:spPr>
          <a:xfrm>
            <a:off x="289249" y="2032128"/>
            <a:ext cx="11785841" cy="4694349"/>
          </a:xfrm>
        </p:spPr>
        <p:txBody>
          <a:bodyPr>
            <a:noAutofit/>
          </a:bodyPr>
          <a:lstStyle/>
          <a:p>
            <a:pPr>
              <a:spcBef>
                <a:spcPts val="2400"/>
              </a:spcBef>
            </a:pPr>
            <a:r>
              <a:rPr lang="en-US" sz="3600" dirty="0">
                <a:latin typeface="Arial Rounded MT Bold" panose="020F0704030504030204" pitchFamily="34" charset="0"/>
                <a:ea typeface="ヒラギノ角ゴ Pro W3" pitchFamily="-101" charset="-128"/>
                <a:cs typeface="Verdana"/>
              </a:rPr>
              <a:t>Certificates are available for contributions of </a:t>
            </a:r>
            <a:r>
              <a:rPr lang="en-US" sz="3600" b="1" dirty="0">
                <a:solidFill>
                  <a:srgbClr val="FF0000"/>
                </a:solidFill>
                <a:latin typeface="Arial Rounded MT Bold" panose="020F0704030504030204" pitchFamily="34" charset="0"/>
                <a:ea typeface="ヒラギノ角ゴ Pro W3" pitchFamily="-101" charset="-128"/>
                <a:cs typeface="Verdana"/>
              </a:rPr>
              <a:t>$100</a:t>
            </a:r>
            <a:r>
              <a:rPr lang="en-US" sz="3600" dirty="0">
                <a:latin typeface="Arial Rounded MT Bold" panose="020F0704030504030204" pitchFamily="34" charset="0"/>
                <a:ea typeface="ヒラギノ角ゴ Pro W3" pitchFamily="-101" charset="-128"/>
                <a:cs typeface="Verdana"/>
              </a:rPr>
              <a:t>, </a:t>
            </a:r>
            <a:r>
              <a:rPr lang="en-US" sz="3600" dirty="0">
                <a:solidFill>
                  <a:schemeClr val="bg2">
                    <a:lumMod val="75000"/>
                  </a:schemeClr>
                </a:solidFill>
                <a:latin typeface="Arial Rounded MT Bold" panose="020F0704030504030204" pitchFamily="34" charset="0"/>
                <a:ea typeface="ヒラギノ角ゴ Pro W3" pitchFamily="-101" charset="-128"/>
                <a:cs typeface="Verdana"/>
              </a:rPr>
              <a:t>$250 </a:t>
            </a:r>
            <a:r>
              <a:rPr lang="en-US" sz="3600" dirty="0">
                <a:latin typeface="Arial Rounded MT Bold" panose="020F0704030504030204" pitchFamily="34" charset="0"/>
                <a:ea typeface="ヒラギノ角ゴ Pro W3" pitchFamily="-101" charset="-128"/>
                <a:cs typeface="Verdana"/>
              </a:rPr>
              <a:t>and </a:t>
            </a:r>
            <a:r>
              <a:rPr lang="en-US" sz="3600" b="1" dirty="0">
                <a:solidFill>
                  <a:schemeClr val="accent1"/>
                </a:solidFill>
                <a:latin typeface="Arial Rounded MT Bold" panose="020F0704030504030204" pitchFamily="34" charset="0"/>
                <a:ea typeface="ヒラギノ角ゴ Pro W3" pitchFamily="-101" charset="-128"/>
                <a:cs typeface="Verdana"/>
              </a:rPr>
              <a:t>$500</a:t>
            </a:r>
            <a:r>
              <a:rPr lang="en-US" sz="3600" dirty="0">
                <a:latin typeface="Arial Rounded MT Bold" panose="020F0704030504030204" pitchFamily="34" charset="0"/>
                <a:ea typeface="ヒラギノ角ゴ Pro W3" pitchFamily="-101" charset="-128"/>
                <a:cs typeface="Verdana"/>
              </a:rPr>
              <a:t>. Certificates are awarded to donating organizations </a:t>
            </a:r>
            <a:r>
              <a:rPr lang="en-US" sz="3600" dirty="0">
                <a:solidFill>
                  <a:srgbClr val="FF0000"/>
                </a:solidFill>
                <a:latin typeface="Arial Rounded MT Bold" panose="020F0704030504030204" pitchFamily="34" charset="0"/>
                <a:ea typeface="ヒラギノ角ゴ Pro W3" pitchFamily="-101" charset="-128"/>
                <a:cs typeface="Verdana"/>
              </a:rPr>
              <a:t>if requested</a:t>
            </a:r>
            <a:r>
              <a:rPr lang="en-US" sz="3600" dirty="0">
                <a:latin typeface="Arial Rounded MT Bold" panose="020F0704030504030204" pitchFamily="34" charset="0"/>
                <a:ea typeface="ヒラギノ角ゴ Pro W3" pitchFamily="-101" charset="-128"/>
                <a:cs typeface="Verdana"/>
              </a:rPr>
              <a:t>.</a:t>
            </a:r>
          </a:p>
          <a:p>
            <a:pPr>
              <a:spcBef>
                <a:spcPts val="2400"/>
              </a:spcBef>
            </a:pPr>
            <a:r>
              <a:rPr lang="en-US" sz="3600" dirty="0">
                <a:latin typeface="Arial Rounded MT Bold" panose="020F0704030504030204" pitchFamily="34" charset="0"/>
                <a:ea typeface="ヒラギノ角ゴ Pro W3" pitchFamily="-101" charset="-128"/>
                <a:cs typeface="Verdana"/>
              </a:rPr>
              <a:t>A </a:t>
            </a:r>
            <a:r>
              <a:rPr lang="en-US" sz="3600" b="1" dirty="0">
                <a:solidFill>
                  <a:schemeClr val="accent2">
                    <a:lumMod val="75000"/>
                  </a:schemeClr>
                </a:solidFill>
                <a:latin typeface="Arial Rounded MT Bold" panose="020F0704030504030204" pitchFamily="34" charset="0"/>
                <a:ea typeface="ヒラギノ角ゴ Pro W3" pitchFamily="-101" charset="-128"/>
                <a:cs typeface="Verdana"/>
              </a:rPr>
              <a:t>$100</a:t>
            </a:r>
            <a:r>
              <a:rPr lang="en-US" sz="3600" dirty="0">
                <a:solidFill>
                  <a:schemeClr val="accent2">
                    <a:lumMod val="75000"/>
                  </a:schemeClr>
                </a:solidFill>
                <a:latin typeface="Arial Rounded MT Bold" panose="020F0704030504030204" pitchFamily="34" charset="0"/>
                <a:ea typeface="ヒラギノ角ゴ Pro W3" pitchFamily="-101" charset="-128"/>
                <a:cs typeface="Verdana"/>
              </a:rPr>
              <a:t> </a:t>
            </a:r>
            <a:r>
              <a:rPr lang="en-US" sz="3600" dirty="0">
                <a:solidFill>
                  <a:schemeClr val="bg1">
                    <a:lumMod val="25000"/>
                  </a:schemeClr>
                </a:solidFill>
                <a:latin typeface="Arial Rounded MT Bold" panose="020F0704030504030204" pitchFamily="34" charset="0"/>
                <a:ea typeface="ヒラギノ角ゴ Pro W3" pitchFamily="-101" charset="-128"/>
                <a:cs typeface="Verdana"/>
              </a:rPr>
              <a:t>individual</a:t>
            </a:r>
            <a:r>
              <a:rPr lang="en-US" sz="3600" dirty="0">
                <a:solidFill>
                  <a:schemeClr val="accent2">
                    <a:lumMod val="75000"/>
                  </a:schemeClr>
                </a:solidFill>
                <a:latin typeface="Arial Rounded MT Bold" panose="020F0704030504030204" pitchFamily="34" charset="0"/>
                <a:ea typeface="ヒラギノ角ゴ Pro W3" pitchFamily="-101" charset="-128"/>
                <a:cs typeface="Verdana"/>
              </a:rPr>
              <a:t> </a:t>
            </a:r>
            <a:r>
              <a:rPr lang="en-US" sz="3600" dirty="0">
                <a:latin typeface="Arial Rounded MT Bold" panose="020F0704030504030204" pitchFamily="34" charset="0"/>
                <a:ea typeface="ヒラギノ角ゴ Pro W3" pitchFamily="-101" charset="-128"/>
                <a:cs typeface="Verdana"/>
              </a:rPr>
              <a:t>contribution receives a </a:t>
            </a:r>
            <a:r>
              <a:rPr lang="en-US" sz="3600" dirty="0">
                <a:solidFill>
                  <a:schemeClr val="accent2">
                    <a:lumMod val="75000"/>
                  </a:schemeClr>
                </a:solidFill>
                <a:latin typeface="Arial Rounded MT Bold" panose="020F0704030504030204" pitchFamily="34" charset="0"/>
                <a:ea typeface="ヒラギノ角ゴ Pro W3" pitchFamily="-101" charset="-128"/>
                <a:cs typeface="Verdana"/>
              </a:rPr>
              <a:t>Bronze </a:t>
            </a:r>
            <a:r>
              <a:rPr lang="en-US" sz="3600" b="1" dirty="0">
                <a:solidFill>
                  <a:schemeClr val="accent2">
                    <a:lumMod val="75000"/>
                  </a:schemeClr>
                </a:solidFill>
                <a:latin typeface="Arial Rounded MT Bold" panose="020F0704030504030204" pitchFamily="34" charset="0"/>
                <a:ea typeface="ヒラギノ角ゴ Pro W3" pitchFamily="-101" charset="-128"/>
                <a:cs typeface="Verdana"/>
              </a:rPr>
              <a:t>Keystone lapel pin</a:t>
            </a:r>
            <a:r>
              <a:rPr lang="en-US" sz="3600" dirty="0">
                <a:latin typeface="Arial Rounded MT Bold" panose="020F0704030504030204" pitchFamily="34" charset="0"/>
                <a:ea typeface="ヒラギノ角ゴ Pro W3" pitchFamily="-101" charset="-128"/>
                <a:cs typeface="Verdana"/>
              </a:rPr>
              <a:t>. A </a:t>
            </a:r>
            <a:r>
              <a:rPr lang="en-US" sz="3600" b="1" dirty="0">
                <a:solidFill>
                  <a:schemeClr val="accent5"/>
                </a:solidFill>
                <a:latin typeface="Arial Rounded MT Bold" panose="020F0704030504030204" pitchFamily="34" charset="0"/>
                <a:ea typeface="ヒラギノ角ゴ Pro W3" pitchFamily="-101" charset="-128"/>
                <a:cs typeface="Verdana"/>
              </a:rPr>
              <a:t>$300 </a:t>
            </a:r>
            <a:r>
              <a:rPr lang="en-US" sz="3600" dirty="0">
                <a:latin typeface="Arial Rounded MT Bold" panose="020F0704030504030204" pitchFamily="34" charset="0"/>
                <a:ea typeface="ヒラギノ角ゴ Pro W3" pitchFamily="-101" charset="-128"/>
                <a:cs typeface="Verdana"/>
              </a:rPr>
              <a:t>contribution receives a </a:t>
            </a:r>
            <a:r>
              <a:rPr lang="en-US" sz="3600" b="1" dirty="0">
                <a:solidFill>
                  <a:schemeClr val="accent5"/>
                </a:solidFill>
                <a:latin typeface="Arial Rounded MT Bold" panose="020F0704030504030204" pitchFamily="34" charset="0"/>
                <a:ea typeface="ヒラギノ角ゴ Pro W3" pitchFamily="-101" charset="-128"/>
                <a:cs typeface="Verdana"/>
              </a:rPr>
              <a:t>Silver Keystone Pin</a:t>
            </a:r>
            <a:r>
              <a:rPr lang="en-US" sz="3600" dirty="0">
                <a:latin typeface="Arial Rounded MT Bold" panose="020F0704030504030204" pitchFamily="34" charset="0"/>
                <a:ea typeface="ヒラギノ角ゴ Pro W3" pitchFamily="-101" charset="-128"/>
                <a:cs typeface="Verdana"/>
              </a:rPr>
              <a:t>. A </a:t>
            </a:r>
            <a:r>
              <a:rPr lang="en-US" sz="3600" b="1" dirty="0">
                <a:solidFill>
                  <a:schemeClr val="accent1">
                    <a:lumMod val="75000"/>
                  </a:schemeClr>
                </a:solidFill>
                <a:latin typeface="Arial Rounded MT Bold" panose="020F0704030504030204" pitchFamily="34" charset="0"/>
                <a:ea typeface="ヒラギノ角ゴ Pro W3" pitchFamily="-101" charset="-128"/>
                <a:cs typeface="Verdana"/>
              </a:rPr>
              <a:t>$500 </a:t>
            </a:r>
            <a:r>
              <a:rPr lang="en-US" sz="3600" dirty="0">
                <a:latin typeface="Arial Rounded MT Bold" panose="020F0704030504030204" pitchFamily="34" charset="0"/>
                <a:ea typeface="ヒラギノ角ゴ Pro W3" pitchFamily="-101" charset="-128"/>
                <a:cs typeface="Verdana"/>
              </a:rPr>
              <a:t>contribution receives a </a:t>
            </a:r>
            <a:r>
              <a:rPr lang="en-US" sz="3600" b="1" dirty="0">
                <a:solidFill>
                  <a:schemeClr val="accent1">
                    <a:lumMod val="75000"/>
                  </a:schemeClr>
                </a:solidFill>
                <a:latin typeface="Arial Rounded MT Bold" panose="020F0704030504030204" pitchFamily="34" charset="0"/>
                <a:ea typeface="ヒラギノ角ゴ Pro W3" pitchFamily="-101" charset="-128"/>
                <a:cs typeface="Verdana"/>
              </a:rPr>
              <a:t>Gold Keystone Pin.</a:t>
            </a:r>
          </a:p>
        </p:txBody>
      </p:sp>
    </p:spTree>
    <p:extLst>
      <p:ext uri="{BB962C8B-B14F-4D97-AF65-F5344CB8AC3E}">
        <p14:creationId xmlns:p14="http://schemas.microsoft.com/office/powerpoint/2010/main" val="82328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 y="466343"/>
            <a:ext cx="12192000" cy="1362113"/>
          </a:xfrm>
        </p:spPr>
        <p:txBody>
          <a:bodyPr>
            <a:noAutofit/>
          </a:bodyPr>
          <a:lstStyle/>
          <a:p>
            <a:pPr algn="ctr">
              <a:lnSpc>
                <a:spcPct val="80000"/>
              </a:lnSpc>
            </a:pPr>
            <a:r>
              <a:rPr lang="en-US" sz="4000" b="1" dirty="0">
                <a:solidFill>
                  <a:srgbClr val="FF0000"/>
                </a:solidFill>
                <a:latin typeface="Arial Rounded MT Bold" panose="020F0704030504030204" pitchFamily="34" charset="0"/>
              </a:rPr>
              <a:t>R</a:t>
            </a:r>
            <a:r>
              <a:rPr lang="en-US" sz="4000" dirty="0">
                <a:solidFill>
                  <a:schemeClr val="bg2"/>
                </a:solidFill>
                <a:latin typeface="Arial Rounded MT Bold" panose="020F0704030504030204" pitchFamily="34" charset="0"/>
              </a:rPr>
              <a:t>oyal </a:t>
            </a:r>
            <a:r>
              <a:rPr lang="en-US" sz="4000" b="1" dirty="0">
                <a:solidFill>
                  <a:srgbClr val="FF0000"/>
                </a:solidFill>
                <a:latin typeface="Arial Rounded MT Bold" panose="020F0704030504030204" pitchFamily="34" charset="0"/>
              </a:rPr>
              <a:t>A</a:t>
            </a:r>
            <a:r>
              <a:rPr lang="en-US" sz="4000" dirty="0">
                <a:solidFill>
                  <a:schemeClr val="bg2"/>
                </a:solidFill>
                <a:latin typeface="Arial Rounded MT Bold" panose="020F0704030504030204" pitchFamily="34" charset="0"/>
              </a:rPr>
              <a:t>rch </a:t>
            </a:r>
            <a:r>
              <a:rPr lang="en-US" sz="4000" b="1" dirty="0">
                <a:solidFill>
                  <a:srgbClr val="FF0000"/>
                </a:solidFill>
                <a:latin typeface="Arial Rounded MT Bold" panose="020F0704030504030204" pitchFamily="34" charset="0"/>
              </a:rPr>
              <a:t>R</a:t>
            </a:r>
            <a:r>
              <a:rPr lang="en-US" sz="4000" dirty="0">
                <a:solidFill>
                  <a:schemeClr val="bg2"/>
                </a:solidFill>
                <a:latin typeface="Arial Rounded MT Bold" panose="020F0704030504030204" pitchFamily="34" charset="0"/>
              </a:rPr>
              <a:t>esearch </a:t>
            </a:r>
            <a:r>
              <a:rPr lang="en-US" sz="4000" b="1" dirty="0">
                <a:solidFill>
                  <a:srgbClr val="FF0000"/>
                </a:solidFill>
                <a:latin typeface="Arial Rounded MT Bold" panose="020F0704030504030204" pitchFamily="34" charset="0"/>
              </a:rPr>
              <a:t>A</a:t>
            </a:r>
            <a:r>
              <a:rPr lang="en-US" sz="4000" dirty="0">
                <a:solidFill>
                  <a:schemeClr val="bg2"/>
                </a:solidFill>
                <a:latin typeface="Arial Rounded MT Bold" panose="020F0704030504030204" pitchFamily="34" charset="0"/>
              </a:rPr>
              <a:t>ssistance</a:t>
            </a:r>
            <a:br>
              <a:rPr lang="en-US" sz="6000" dirty="0">
                <a:solidFill>
                  <a:schemeClr val="bg2"/>
                </a:solidFill>
                <a:latin typeface="Arial Rounded MT Bold" panose="020F0704030504030204" pitchFamily="34" charset="0"/>
              </a:rPr>
            </a:br>
            <a:r>
              <a:rPr lang="en-US" sz="4000" dirty="0">
                <a:solidFill>
                  <a:schemeClr val="bg2"/>
                </a:solidFill>
                <a:latin typeface="Arial Rounded MT Bold" panose="020F0704030504030204" pitchFamily="34" charset="0"/>
                <a:cs typeface="Verdana"/>
              </a:rPr>
              <a:t>Recognition Awards </a:t>
            </a:r>
            <a:r>
              <a:rPr lang="en-US" sz="4000" b="1" dirty="0">
                <a:solidFill>
                  <a:srgbClr val="FF0000"/>
                </a:solidFill>
                <a:latin typeface="Arial Rounded MT Bold" panose="020F0704030504030204" pitchFamily="34" charset="0"/>
                <a:cs typeface="Verdana"/>
              </a:rPr>
              <a:t>Cumulative during CURRENT Triennial</a:t>
            </a:r>
            <a:endParaRPr lang="en-US" sz="4000" b="1" dirty="0">
              <a:solidFill>
                <a:srgbClr val="FF0000"/>
              </a:solidFill>
              <a:latin typeface="Arial Rounded MT Bold" panose="020F0704030504030204" pitchFamily="34" charset="0"/>
            </a:endParaRPr>
          </a:p>
        </p:txBody>
      </p:sp>
      <p:sp>
        <p:nvSpPr>
          <p:cNvPr id="14" name="Content Placeholder 2"/>
          <p:cNvSpPr>
            <a:spLocks noGrp="1"/>
          </p:cNvSpPr>
          <p:nvPr>
            <p:ph idx="1"/>
          </p:nvPr>
        </p:nvSpPr>
        <p:spPr>
          <a:xfrm>
            <a:off x="289249" y="2032128"/>
            <a:ext cx="11785841" cy="4694349"/>
          </a:xfrm>
        </p:spPr>
        <p:txBody>
          <a:bodyPr>
            <a:noAutofit/>
          </a:bodyPr>
          <a:lstStyle/>
          <a:p>
            <a:pPr>
              <a:spcBef>
                <a:spcPts val="2400"/>
              </a:spcBef>
            </a:pPr>
            <a:r>
              <a:rPr lang="en-US" sz="3200" dirty="0">
                <a:latin typeface="Arial Rounded MT Bold" panose="020F0704030504030204" pitchFamily="34" charset="0"/>
                <a:ea typeface="ヒラギノ角ゴ Pro W3" pitchFamily="-101" charset="-128"/>
                <a:cs typeface="Verdana"/>
              </a:rPr>
              <a:t>A </a:t>
            </a:r>
            <a:r>
              <a:rPr lang="en-US" sz="3200" b="1" dirty="0">
                <a:solidFill>
                  <a:srgbClr val="FF0000"/>
                </a:solidFill>
                <a:latin typeface="Arial Rounded MT Bold" panose="020F0704030504030204" pitchFamily="34" charset="0"/>
                <a:ea typeface="ヒラギノ角ゴ Pro W3" pitchFamily="-101" charset="-128"/>
                <a:cs typeface="Verdana"/>
              </a:rPr>
              <a:t>$1000 </a:t>
            </a:r>
            <a:r>
              <a:rPr lang="en-US" sz="3200" dirty="0">
                <a:latin typeface="Arial Rounded MT Bold" panose="020F0704030504030204" pitchFamily="34" charset="0"/>
                <a:ea typeface="ヒラギノ角ゴ Pro W3" pitchFamily="-101" charset="-128"/>
                <a:cs typeface="Verdana"/>
              </a:rPr>
              <a:t>contribution receives a </a:t>
            </a:r>
            <a:r>
              <a:rPr lang="en-US" sz="3200" b="1" dirty="0">
                <a:solidFill>
                  <a:srgbClr val="FF0000"/>
                </a:solidFill>
                <a:latin typeface="Arial Rounded MT Bold" panose="020F0704030504030204" pitchFamily="34" charset="0"/>
                <a:ea typeface="ヒラギノ角ゴ Pro W3" pitchFamily="-101" charset="-128"/>
                <a:cs typeface="Verdana"/>
              </a:rPr>
              <a:t>lapel pin with a diamond</a:t>
            </a:r>
            <a:r>
              <a:rPr lang="en-US" sz="3200" dirty="0">
                <a:latin typeface="Arial Rounded MT Bold" panose="020F0704030504030204" pitchFamily="34" charset="0"/>
                <a:ea typeface="ヒラギノ角ゴ Pro W3" pitchFamily="-101" charset="-128"/>
                <a:cs typeface="Verdana"/>
              </a:rPr>
              <a:t> in the center. </a:t>
            </a:r>
          </a:p>
          <a:p>
            <a:pPr>
              <a:spcBef>
                <a:spcPts val="2400"/>
              </a:spcBef>
            </a:pPr>
            <a:r>
              <a:rPr lang="en-US" sz="3200" b="1" dirty="0">
                <a:solidFill>
                  <a:srgbClr val="00B050"/>
                </a:solidFill>
                <a:latin typeface="Arial Rounded MT Bold" panose="020F0704030504030204" pitchFamily="34" charset="0"/>
                <a:ea typeface="ヒラギノ角ゴ Pro W3" pitchFamily="-101" charset="-128"/>
                <a:cs typeface="Verdana"/>
              </a:rPr>
              <a:t>$2500 </a:t>
            </a:r>
            <a:r>
              <a:rPr lang="en-US" sz="3200" dirty="0">
                <a:latin typeface="Arial Rounded MT Bold" panose="020F0704030504030204" pitchFamily="34" charset="0"/>
                <a:ea typeface="ヒラギノ角ゴ Pro W3" pitchFamily="-101" charset="-128"/>
                <a:cs typeface="Verdana"/>
              </a:rPr>
              <a:t>contributions  receive a </a:t>
            </a:r>
            <a:r>
              <a:rPr lang="en-US" sz="3200" b="1" dirty="0">
                <a:solidFill>
                  <a:srgbClr val="00B050"/>
                </a:solidFill>
                <a:latin typeface="Arial Rounded MT Bold" panose="020F0704030504030204" pitchFamily="34" charset="0"/>
                <a:ea typeface="ヒラギノ角ゴ Pro W3" pitchFamily="-101" charset="-128"/>
                <a:cs typeface="Verdana"/>
              </a:rPr>
              <a:t>Keystone Badge.</a:t>
            </a:r>
          </a:p>
          <a:p>
            <a:pPr>
              <a:spcBef>
                <a:spcPts val="2400"/>
              </a:spcBef>
            </a:pPr>
            <a:r>
              <a:rPr lang="en-US" sz="3200" b="1" dirty="0">
                <a:solidFill>
                  <a:srgbClr val="FF0000"/>
                </a:solidFill>
                <a:latin typeface="Arial Rounded MT Bold" panose="020F0704030504030204" pitchFamily="34" charset="0"/>
                <a:ea typeface="ヒラギノ角ゴ Pro W3" pitchFamily="-101" charset="-128"/>
                <a:cs typeface="Verdana"/>
              </a:rPr>
              <a:t>$5000 </a:t>
            </a:r>
            <a:r>
              <a:rPr lang="en-US" sz="3200" dirty="0">
                <a:latin typeface="Arial Rounded MT Bold" panose="020F0704030504030204" pitchFamily="34" charset="0"/>
                <a:ea typeface="ヒラギノ角ゴ Pro W3" pitchFamily="-101" charset="-128"/>
                <a:cs typeface="Verdana"/>
              </a:rPr>
              <a:t>contributions  receive a </a:t>
            </a:r>
            <a:r>
              <a:rPr lang="en-US" sz="3200" b="1" dirty="0">
                <a:solidFill>
                  <a:srgbClr val="FF0000"/>
                </a:solidFill>
                <a:latin typeface="Arial Rounded MT Bold" panose="020F0704030504030204" pitchFamily="34" charset="0"/>
                <a:ea typeface="ヒラギノ角ゴ Pro W3" pitchFamily="-101" charset="-128"/>
                <a:cs typeface="Verdana"/>
              </a:rPr>
              <a:t>RARA Badge.</a:t>
            </a:r>
          </a:p>
          <a:p>
            <a:pPr>
              <a:spcBef>
                <a:spcPts val="2400"/>
              </a:spcBef>
            </a:pPr>
            <a:r>
              <a:rPr lang="en-US" sz="3200" b="1" dirty="0">
                <a:solidFill>
                  <a:srgbClr val="0070C0"/>
                </a:solidFill>
                <a:latin typeface="Arial Rounded MT Bold" panose="020F0704030504030204" pitchFamily="34" charset="0"/>
                <a:ea typeface="ヒラギノ角ゴ Pro W3" pitchFamily="-101" charset="-128"/>
                <a:cs typeface="Verdana"/>
              </a:rPr>
              <a:t>$15,000 </a:t>
            </a:r>
            <a:r>
              <a:rPr lang="en-US" sz="3200" dirty="0">
                <a:latin typeface="Arial Rounded MT Bold" panose="020F0704030504030204" pitchFamily="34" charset="0"/>
                <a:ea typeface="ヒラギノ角ゴ Pro W3" pitchFamily="-101" charset="-128"/>
                <a:cs typeface="Verdana"/>
              </a:rPr>
              <a:t>contributions  receive a </a:t>
            </a:r>
            <a:r>
              <a:rPr lang="en-US" sz="3200" b="1" dirty="0">
                <a:solidFill>
                  <a:srgbClr val="0070C0"/>
                </a:solidFill>
                <a:latin typeface="Arial Rounded MT Bold" panose="020F0704030504030204" pitchFamily="34" charset="0"/>
                <a:ea typeface="ヒラギノ角ゴ Pro W3" pitchFamily="-101" charset="-128"/>
                <a:cs typeface="Verdana"/>
              </a:rPr>
              <a:t>RARA Royal Arch Award.</a:t>
            </a:r>
          </a:p>
          <a:p>
            <a:pPr>
              <a:spcBef>
                <a:spcPts val="2400"/>
              </a:spcBef>
            </a:pPr>
            <a:r>
              <a:rPr lang="en-US" sz="3200" b="1" dirty="0">
                <a:solidFill>
                  <a:srgbClr val="FF0000"/>
                </a:solidFill>
                <a:latin typeface="Arial Rounded MT Bold" panose="020F0704030504030204" pitchFamily="34" charset="0"/>
                <a:ea typeface="ヒラギノ角ゴ Pro W3" pitchFamily="-101" charset="-128"/>
                <a:cs typeface="Verdana"/>
              </a:rPr>
              <a:t>$50,000 </a:t>
            </a:r>
            <a:r>
              <a:rPr lang="en-US" sz="3200" dirty="0">
                <a:latin typeface="Arial Rounded MT Bold" panose="020F0704030504030204" pitchFamily="34" charset="0"/>
                <a:ea typeface="ヒラギノ角ゴ Pro W3" pitchFamily="-101" charset="-128"/>
                <a:cs typeface="Verdana"/>
              </a:rPr>
              <a:t>contributions  receive a </a:t>
            </a:r>
            <a:r>
              <a:rPr lang="en-US" sz="3200" b="1" dirty="0">
                <a:solidFill>
                  <a:srgbClr val="FF0000"/>
                </a:solidFill>
                <a:latin typeface="Arial Rounded MT Bold" panose="020F0704030504030204" pitchFamily="34" charset="0"/>
                <a:ea typeface="ヒラギノ角ゴ Pro W3" pitchFamily="-101" charset="-128"/>
                <a:cs typeface="Verdana"/>
              </a:rPr>
              <a:t>RARA Ark of the Covenant Award.</a:t>
            </a:r>
            <a:endParaRPr lang="en-US" sz="3200" b="1" dirty="0">
              <a:solidFill>
                <a:srgbClr val="0070C0"/>
              </a:solidFill>
              <a:latin typeface="Arial Rounded MT Bold" panose="020F0704030504030204" pitchFamily="34" charset="0"/>
              <a:ea typeface="ヒラギノ角ゴ Pro W3" pitchFamily="-101" charset="-128"/>
              <a:cs typeface="Verdana"/>
            </a:endParaRPr>
          </a:p>
        </p:txBody>
      </p:sp>
    </p:spTree>
    <p:extLst>
      <p:ext uri="{BB962C8B-B14F-4D97-AF65-F5344CB8AC3E}">
        <p14:creationId xmlns:p14="http://schemas.microsoft.com/office/powerpoint/2010/main" val="211035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BC793-5466-4E2C-B60A-FEA10E017B52}"/>
              </a:ext>
            </a:extLst>
          </p:cNvPr>
          <p:cNvSpPr>
            <a:spLocks noGrp="1"/>
          </p:cNvSpPr>
          <p:nvPr>
            <p:ph type="title"/>
          </p:nvPr>
        </p:nvSpPr>
        <p:spPr/>
        <p:txBody>
          <a:bodyPr>
            <a:normAutofit fontScale="90000"/>
          </a:bodyPr>
          <a:lstStyle/>
          <a:p>
            <a:r>
              <a:rPr lang="en-US" sz="8000" b="1" dirty="0">
                <a:solidFill>
                  <a:schemeClr val="accent1"/>
                </a:solidFill>
              </a:rPr>
              <a:t>Gift for a Gift Music CD</a:t>
            </a:r>
          </a:p>
        </p:txBody>
      </p:sp>
      <p:sp>
        <p:nvSpPr>
          <p:cNvPr id="3" name="TextBox 2">
            <a:extLst>
              <a:ext uri="{FF2B5EF4-FFF2-40B4-BE49-F238E27FC236}">
                <a16:creationId xmlns:a16="http://schemas.microsoft.com/office/drawing/2014/main" id="{B6DFE533-AA5A-4E68-9E00-FC7FF73FF935}"/>
              </a:ext>
            </a:extLst>
          </p:cNvPr>
          <p:cNvSpPr txBox="1"/>
          <p:nvPr/>
        </p:nvSpPr>
        <p:spPr>
          <a:xfrm>
            <a:off x="342900" y="2139043"/>
            <a:ext cx="11585121" cy="3785652"/>
          </a:xfrm>
          <a:prstGeom prst="rect">
            <a:avLst/>
          </a:prstGeom>
          <a:noFill/>
        </p:spPr>
        <p:txBody>
          <a:bodyPr wrap="square" rtlCol="0">
            <a:spAutoFit/>
          </a:bodyPr>
          <a:lstStyle/>
          <a:p>
            <a:r>
              <a:rPr lang="en-US" sz="4000" dirty="0">
                <a:latin typeface="Arial Rounded MT Bold" panose="020F0704030504030204" pitchFamily="34" charset="0"/>
                <a:ea typeface="ヒラギノ角ゴ Pro W3" pitchFamily="-101" charset="-128"/>
                <a:cs typeface="Verdana"/>
              </a:rPr>
              <a:t>“</a:t>
            </a:r>
            <a:r>
              <a:rPr lang="en-US" sz="4000" dirty="0">
                <a:solidFill>
                  <a:srgbClr val="FFC000"/>
                </a:solidFill>
                <a:latin typeface="Arial Rounded MT Bold" panose="020F0704030504030204" pitchFamily="34" charset="0"/>
                <a:ea typeface="ヒラギノ角ゴ Pro W3" pitchFamily="-101" charset="-128"/>
                <a:cs typeface="Verdana"/>
              </a:rPr>
              <a:t>Gift for a Gift</a:t>
            </a:r>
            <a:r>
              <a:rPr lang="en-US" sz="4000" dirty="0">
                <a:latin typeface="Arial Rounded MT Bold" panose="020F0704030504030204" pitchFamily="34" charset="0"/>
                <a:ea typeface="ヒラギノ角ゴ Pro W3" pitchFamily="-101" charset="-128"/>
                <a:cs typeface="Verdana"/>
              </a:rPr>
              <a:t>” – Give a one time </a:t>
            </a:r>
            <a:r>
              <a:rPr lang="en-US" sz="4000" b="1" dirty="0">
                <a:solidFill>
                  <a:srgbClr val="00B050"/>
                </a:solidFill>
                <a:latin typeface="Arial Rounded MT Bold" panose="020F0704030504030204" pitchFamily="34" charset="0"/>
                <a:ea typeface="ヒラギノ角ゴ Pro W3" pitchFamily="-101" charset="-128"/>
                <a:cs typeface="Verdana"/>
              </a:rPr>
              <a:t>$500 </a:t>
            </a:r>
            <a:r>
              <a:rPr lang="en-US" sz="4000" dirty="0">
                <a:latin typeface="Arial Rounded MT Bold" panose="020F0704030504030204" pitchFamily="34" charset="0"/>
                <a:ea typeface="ヒラギノ角ゴ Pro W3" pitchFamily="-101" charset="-128"/>
                <a:cs typeface="Verdana"/>
              </a:rPr>
              <a:t>Donation and receive a </a:t>
            </a:r>
            <a:r>
              <a:rPr lang="en-US" sz="4000" b="1" dirty="0">
                <a:solidFill>
                  <a:srgbClr val="0070C0"/>
                </a:solidFill>
                <a:latin typeface="Arial Rounded MT Bold" panose="020F0704030504030204" pitchFamily="34" charset="0"/>
                <a:ea typeface="ヒラギノ角ゴ Pro W3" pitchFamily="-101" charset="-128"/>
                <a:cs typeface="Verdana"/>
              </a:rPr>
              <a:t>Set of 3 Music CD’s</a:t>
            </a:r>
            <a:r>
              <a:rPr lang="en-US" sz="4000" dirty="0">
                <a:solidFill>
                  <a:srgbClr val="0070C0"/>
                </a:solidFill>
                <a:latin typeface="Arial Rounded MT Bold" panose="020F0704030504030204" pitchFamily="34" charset="0"/>
                <a:ea typeface="ヒラギノ角ゴ Pro W3" pitchFamily="-101" charset="-128"/>
                <a:cs typeface="Verdana"/>
              </a:rPr>
              <a:t> </a:t>
            </a:r>
            <a:r>
              <a:rPr lang="en-US" sz="4000" dirty="0">
                <a:latin typeface="Arial Rounded MT Bold" panose="020F0704030504030204" pitchFamily="34" charset="0"/>
                <a:ea typeface="ヒラギノ角ゴ Pro W3" pitchFamily="-101" charset="-128"/>
                <a:cs typeface="Verdana"/>
              </a:rPr>
              <a:t>for all music in the degrees for all four York Rite Bodies (Lodge, Chapter, Council and  Commandery). </a:t>
            </a:r>
          </a:p>
          <a:p>
            <a:endParaRPr lang="en-US" sz="4000" dirty="0"/>
          </a:p>
        </p:txBody>
      </p:sp>
    </p:spTree>
    <p:extLst>
      <p:ext uri="{BB962C8B-B14F-4D97-AF65-F5344CB8AC3E}">
        <p14:creationId xmlns:p14="http://schemas.microsoft.com/office/powerpoint/2010/main" val="68705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2A0E-916B-4691-A389-F142DA86D478}"/>
              </a:ext>
            </a:extLst>
          </p:cNvPr>
          <p:cNvSpPr>
            <a:spLocks noGrp="1"/>
          </p:cNvSpPr>
          <p:nvPr>
            <p:ph type="title"/>
          </p:nvPr>
        </p:nvSpPr>
        <p:spPr>
          <a:xfrm>
            <a:off x="1280160" y="466343"/>
            <a:ext cx="9628632" cy="1362113"/>
          </a:xfrm>
        </p:spPr>
        <p:txBody>
          <a:bodyPr>
            <a:normAutofit/>
          </a:bodyPr>
          <a:lstStyle/>
          <a:p>
            <a:pPr algn="ctr"/>
            <a:r>
              <a:rPr lang="en-US" sz="4800" b="1" dirty="0">
                <a:solidFill>
                  <a:schemeClr val="bg2"/>
                </a:solidFill>
              </a:rPr>
              <a:t>ONLINE DONATIONS!!!</a:t>
            </a:r>
          </a:p>
        </p:txBody>
      </p:sp>
      <p:sp>
        <p:nvSpPr>
          <p:cNvPr id="3" name="TextBox 2">
            <a:extLst>
              <a:ext uri="{FF2B5EF4-FFF2-40B4-BE49-F238E27FC236}">
                <a16:creationId xmlns:a16="http://schemas.microsoft.com/office/drawing/2014/main" id="{361B819D-ABCC-4AAF-933E-B1633083F553}"/>
              </a:ext>
            </a:extLst>
          </p:cNvPr>
          <p:cNvSpPr txBox="1"/>
          <p:nvPr/>
        </p:nvSpPr>
        <p:spPr>
          <a:xfrm>
            <a:off x="897622" y="1990725"/>
            <a:ext cx="8351153" cy="5539978"/>
          </a:xfrm>
          <a:prstGeom prst="rect">
            <a:avLst/>
          </a:prstGeom>
          <a:noFill/>
        </p:spPr>
        <p:txBody>
          <a:bodyPr wrap="square" rtlCol="0">
            <a:spAutoFit/>
          </a:bodyPr>
          <a:lstStyle/>
          <a:p>
            <a:r>
              <a:rPr lang="en-US" sz="4800" dirty="0"/>
              <a:t>Now you can donate online or set up a monthly donation using your credit card.</a:t>
            </a:r>
          </a:p>
          <a:p>
            <a:endParaRPr lang="en-US" sz="4800" dirty="0"/>
          </a:p>
          <a:p>
            <a:r>
              <a:rPr lang="en-US" sz="4800" dirty="0"/>
              <a:t>Go to </a:t>
            </a:r>
            <a:r>
              <a:rPr lang="en-US" sz="4800" b="1" dirty="0">
                <a:solidFill>
                  <a:srgbClr val="FF0000"/>
                </a:solidFill>
                <a:hlinkClick r:id="rId2"/>
              </a:rPr>
              <a:t>https://</a:t>
            </a:r>
            <a:r>
              <a:rPr lang="en-US" sz="4800" b="1" u="sng" dirty="0">
                <a:solidFill>
                  <a:srgbClr val="FF0000"/>
                </a:solidFill>
                <a:hlinkClick r:id="rId2"/>
              </a:rPr>
              <a:t>www.ggcrami.org/rara</a:t>
            </a:r>
            <a:endParaRPr lang="en-US" sz="4800" dirty="0"/>
          </a:p>
          <a:p>
            <a:endParaRPr lang="en-US" sz="4800" b="1" dirty="0">
              <a:solidFill>
                <a:srgbClr val="FF0000"/>
              </a:solidFill>
            </a:endParaRPr>
          </a:p>
          <a:p>
            <a:endParaRPr lang="en-US" b="1" dirty="0">
              <a:solidFill>
                <a:srgbClr val="FF0000"/>
              </a:solidFill>
            </a:endParaRPr>
          </a:p>
        </p:txBody>
      </p:sp>
      <p:pic>
        <p:nvPicPr>
          <p:cNvPr id="5" name="Picture 4" descr="A red and white sign&#10;&#10;Description automatically generated">
            <a:extLst>
              <a:ext uri="{FF2B5EF4-FFF2-40B4-BE49-F238E27FC236}">
                <a16:creationId xmlns:a16="http://schemas.microsoft.com/office/drawing/2014/main" id="{44C94ADC-EA3F-41DB-85BB-11ACC455E2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6053" y="2620904"/>
            <a:ext cx="1838325" cy="1971675"/>
          </a:xfrm>
          <a:prstGeom prst="rect">
            <a:avLst/>
          </a:prstGeom>
        </p:spPr>
      </p:pic>
      <p:sp>
        <p:nvSpPr>
          <p:cNvPr id="6" name="TextBox 5">
            <a:extLst>
              <a:ext uri="{FF2B5EF4-FFF2-40B4-BE49-F238E27FC236}">
                <a16:creationId xmlns:a16="http://schemas.microsoft.com/office/drawing/2014/main" id="{E012AF06-F9DE-4710-86A0-6DF85A61D588}"/>
              </a:ext>
            </a:extLst>
          </p:cNvPr>
          <p:cNvSpPr txBox="1"/>
          <p:nvPr/>
        </p:nvSpPr>
        <p:spPr>
          <a:xfrm>
            <a:off x="9689284" y="4874004"/>
            <a:ext cx="1963024" cy="923330"/>
          </a:xfrm>
          <a:prstGeom prst="rect">
            <a:avLst/>
          </a:prstGeom>
          <a:noFill/>
        </p:spPr>
        <p:txBody>
          <a:bodyPr wrap="square" rtlCol="0">
            <a:spAutoFit/>
          </a:bodyPr>
          <a:lstStyle/>
          <a:p>
            <a:r>
              <a:rPr lang="en-US" b="1" dirty="0">
                <a:solidFill>
                  <a:srgbClr val="FF0000"/>
                </a:solidFill>
              </a:rPr>
              <a:t>Royal Arch Research Assistance LLC</a:t>
            </a:r>
          </a:p>
        </p:txBody>
      </p:sp>
    </p:spTree>
    <p:extLst>
      <p:ext uri="{BB962C8B-B14F-4D97-AF65-F5344CB8AC3E}">
        <p14:creationId xmlns:p14="http://schemas.microsoft.com/office/powerpoint/2010/main" val="176873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89249" y="466343"/>
            <a:ext cx="11902751" cy="1362113"/>
          </a:xfrm>
        </p:spPr>
        <p:txBody>
          <a:bodyPr>
            <a:noAutofit/>
          </a:bodyPr>
          <a:lstStyle/>
          <a:p>
            <a:pPr>
              <a:lnSpc>
                <a:spcPct val="80000"/>
              </a:lnSpc>
            </a:pPr>
            <a:r>
              <a:rPr lang="en-US" sz="4800" dirty="0">
                <a:solidFill>
                  <a:schemeClr val="bg2"/>
                </a:solidFill>
                <a:latin typeface="Arial Rounded MT Bold" panose="020F0704030504030204" pitchFamily="34" charset="0"/>
              </a:rPr>
              <a:t>Mission of</a:t>
            </a:r>
            <a:br>
              <a:rPr lang="en-US" sz="4800" dirty="0">
                <a:solidFill>
                  <a:schemeClr val="bg2"/>
                </a:solidFill>
                <a:latin typeface="Arial Rounded MT Bold" panose="020F0704030504030204" pitchFamily="34" charset="0"/>
              </a:rPr>
            </a:br>
            <a:r>
              <a:rPr lang="en-US" sz="4800" b="1" dirty="0">
                <a:solidFill>
                  <a:srgbClr val="FF0000"/>
                </a:solidFill>
                <a:latin typeface="Arial Rounded MT Bold" panose="020F0704030504030204" pitchFamily="34" charset="0"/>
              </a:rPr>
              <a:t>R</a:t>
            </a:r>
            <a:r>
              <a:rPr lang="en-US" sz="4800" dirty="0">
                <a:solidFill>
                  <a:schemeClr val="bg2"/>
                </a:solidFill>
                <a:latin typeface="Arial Rounded MT Bold" panose="020F0704030504030204" pitchFamily="34" charset="0"/>
              </a:rPr>
              <a:t>oyal </a:t>
            </a:r>
            <a:r>
              <a:rPr lang="en-US" sz="4800" b="1" dirty="0">
                <a:solidFill>
                  <a:srgbClr val="FF0000"/>
                </a:solidFill>
                <a:latin typeface="Arial Rounded MT Bold" panose="020F0704030504030204" pitchFamily="34" charset="0"/>
              </a:rPr>
              <a:t>A</a:t>
            </a:r>
            <a:r>
              <a:rPr lang="en-US" sz="4800" dirty="0">
                <a:solidFill>
                  <a:schemeClr val="bg2"/>
                </a:solidFill>
                <a:latin typeface="Arial Rounded MT Bold" panose="020F0704030504030204" pitchFamily="34" charset="0"/>
              </a:rPr>
              <a:t>rch </a:t>
            </a:r>
            <a:r>
              <a:rPr lang="en-US" sz="4800" b="1" dirty="0">
                <a:solidFill>
                  <a:srgbClr val="FF0000"/>
                </a:solidFill>
                <a:latin typeface="Arial Rounded MT Bold" panose="020F0704030504030204" pitchFamily="34" charset="0"/>
              </a:rPr>
              <a:t>R</a:t>
            </a:r>
            <a:r>
              <a:rPr lang="en-US" sz="4800" dirty="0">
                <a:solidFill>
                  <a:schemeClr val="bg2"/>
                </a:solidFill>
                <a:latin typeface="Arial Rounded MT Bold" panose="020F0704030504030204" pitchFamily="34" charset="0"/>
              </a:rPr>
              <a:t>esearch </a:t>
            </a:r>
            <a:r>
              <a:rPr lang="en-US" sz="4800" b="1" dirty="0">
                <a:solidFill>
                  <a:srgbClr val="FF0000"/>
                </a:solidFill>
                <a:latin typeface="Arial Rounded MT Bold" panose="020F0704030504030204" pitchFamily="34" charset="0"/>
              </a:rPr>
              <a:t>A</a:t>
            </a:r>
            <a:r>
              <a:rPr lang="en-US" sz="4800" dirty="0">
                <a:solidFill>
                  <a:schemeClr val="bg2"/>
                </a:solidFill>
                <a:latin typeface="Arial Rounded MT Bold" panose="020F0704030504030204" pitchFamily="34" charset="0"/>
              </a:rPr>
              <a:t>ssistance</a:t>
            </a:r>
          </a:p>
        </p:txBody>
      </p:sp>
      <p:sp>
        <p:nvSpPr>
          <p:cNvPr id="14" name="Content Placeholder 2"/>
          <p:cNvSpPr>
            <a:spLocks noGrp="1"/>
          </p:cNvSpPr>
          <p:nvPr>
            <p:ph idx="1"/>
          </p:nvPr>
        </p:nvSpPr>
        <p:spPr>
          <a:xfrm>
            <a:off x="289249" y="2032128"/>
            <a:ext cx="11476653" cy="4521072"/>
          </a:xfrm>
        </p:spPr>
        <p:txBody>
          <a:bodyPr>
            <a:noAutofit/>
          </a:bodyPr>
          <a:lstStyle/>
          <a:p>
            <a:pPr marL="0" lvl="0" indent="0">
              <a:spcBef>
                <a:spcPct val="20000"/>
              </a:spcBef>
              <a:buNone/>
            </a:pPr>
            <a:r>
              <a:rPr lang="en-US" sz="3000" dirty="0">
                <a:solidFill>
                  <a:prstClr val="black"/>
                </a:solidFill>
                <a:latin typeface="Arial Rounded MT Bold" panose="020F0704030504030204" pitchFamily="34" charset="0"/>
              </a:rPr>
              <a:t>The mission of the </a:t>
            </a:r>
            <a:r>
              <a:rPr lang="en-US" sz="3300" b="1" dirty="0">
                <a:solidFill>
                  <a:prstClr val="black"/>
                </a:solidFill>
                <a:latin typeface="Arial Rounded MT Bold" panose="020F0704030504030204" pitchFamily="34" charset="0"/>
              </a:rPr>
              <a:t>Royal Arch Research Assistance</a:t>
            </a:r>
            <a:r>
              <a:rPr lang="en-US" sz="3000" dirty="0">
                <a:solidFill>
                  <a:prstClr val="black"/>
                </a:solidFill>
                <a:latin typeface="Arial Rounded MT Bold" panose="020F0704030504030204" pitchFamily="34" charset="0"/>
              </a:rPr>
              <a:t> has been to help children with </a:t>
            </a:r>
            <a:r>
              <a:rPr lang="en-US" sz="3000" b="1" dirty="0">
                <a:solidFill>
                  <a:srgbClr val="00B050"/>
                </a:solidFill>
                <a:latin typeface="Arial Rounded MT Bold" panose="020F0704030504030204" pitchFamily="34" charset="0"/>
              </a:rPr>
              <a:t>Central Auditory Processing Disorders (CAPD)</a:t>
            </a:r>
            <a:r>
              <a:rPr lang="en-US" sz="3000" b="1" dirty="0">
                <a:solidFill>
                  <a:srgbClr val="FF0000"/>
                </a:solidFill>
                <a:latin typeface="Arial Rounded MT Bold" panose="020F0704030504030204" pitchFamily="34" charset="0"/>
              </a:rPr>
              <a:t> by funding research. </a:t>
            </a:r>
          </a:p>
          <a:p>
            <a:pPr marL="0" lvl="0" indent="0">
              <a:spcBef>
                <a:spcPct val="20000"/>
              </a:spcBef>
              <a:buNone/>
            </a:pPr>
            <a:r>
              <a:rPr lang="en-US" sz="1400" dirty="0">
                <a:solidFill>
                  <a:prstClr val="black"/>
                </a:solidFill>
                <a:latin typeface="Arial Rounded MT Bold" panose="020F0704030504030204" pitchFamily="34" charset="0"/>
              </a:rPr>
              <a:t>	</a:t>
            </a:r>
          </a:p>
          <a:p>
            <a:pPr marL="0" lvl="0" indent="0">
              <a:spcBef>
                <a:spcPct val="20000"/>
              </a:spcBef>
              <a:buNone/>
            </a:pPr>
            <a:r>
              <a:rPr lang="en-US" sz="2400" dirty="0">
                <a:solidFill>
                  <a:prstClr val="black"/>
                </a:solidFill>
                <a:latin typeface="Arial Rounded MT Bold" panose="020F0704030504030204" pitchFamily="34" charset="0"/>
              </a:rPr>
              <a:t>	In the beginning </a:t>
            </a:r>
            <a:r>
              <a:rPr lang="en-US" sz="2400" dirty="0">
                <a:solidFill>
                  <a:srgbClr val="FF0000"/>
                </a:solidFill>
                <a:latin typeface="Arial Rounded MT Bold" panose="020F0704030504030204" pitchFamily="34" charset="0"/>
              </a:rPr>
              <a:t>R.A.R.A.</a:t>
            </a:r>
            <a:r>
              <a:rPr lang="en-US" sz="2400" dirty="0">
                <a:solidFill>
                  <a:prstClr val="black"/>
                </a:solidFill>
                <a:latin typeface="Arial Rounded MT Bold" panose="020F0704030504030204" pitchFamily="34" charset="0"/>
              </a:rPr>
              <a:t> funded research by </a:t>
            </a:r>
            <a:r>
              <a:rPr lang="en-US" sz="2400" b="1" u="sng" dirty="0">
                <a:solidFill>
                  <a:srgbClr val="7030A0"/>
                </a:solidFill>
                <a:latin typeface="Arial Rounded MT Bold" panose="020F0704030504030204" pitchFamily="34" charset="0"/>
              </a:rPr>
              <a:t>Dr. Jack Williford</a:t>
            </a:r>
            <a:r>
              <a:rPr lang="en-US" sz="2400" b="1" dirty="0">
                <a:solidFill>
                  <a:schemeClr val="accent4">
                    <a:lumMod val="75000"/>
                  </a:schemeClr>
                </a:solidFill>
                <a:latin typeface="Arial Rounded MT Bold" panose="020F0704030504030204" pitchFamily="34" charset="0"/>
              </a:rPr>
              <a:t> </a:t>
            </a:r>
            <a:r>
              <a:rPr lang="en-US" sz="2400" b="1" dirty="0">
                <a:solidFill>
                  <a:schemeClr val="tx2"/>
                </a:solidFill>
                <a:latin typeface="Arial Rounded MT Bold" panose="020F0704030504030204" pitchFamily="34" charset="0"/>
              </a:rPr>
              <a:t>followed by </a:t>
            </a:r>
            <a:r>
              <a:rPr lang="en-US" sz="2400" b="1" u="sng" dirty="0">
                <a:solidFill>
                  <a:srgbClr val="7030A0"/>
                </a:solidFill>
                <a:latin typeface="Arial Rounded MT Bold" panose="020F0704030504030204" pitchFamily="34" charset="0"/>
              </a:rPr>
              <a:t>Dr. Joan Burleigh </a:t>
            </a:r>
            <a:r>
              <a:rPr lang="en-US" sz="2400" b="1" dirty="0">
                <a:solidFill>
                  <a:prstClr val="black"/>
                </a:solidFill>
                <a:latin typeface="Arial Rounded MT Bold" panose="020F0704030504030204" pitchFamily="34" charset="0"/>
              </a:rPr>
              <a:t>of </a:t>
            </a:r>
            <a:r>
              <a:rPr lang="en-US" sz="2400" b="1" dirty="0">
                <a:solidFill>
                  <a:srgbClr val="7030A0"/>
                </a:solidFill>
                <a:latin typeface="Arial Rounded MT Bold" panose="020F0704030504030204" pitchFamily="34" charset="0"/>
              </a:rPr>
              <a:t>Colorado State University</a:t>
            </a:r>
            <a:r>
              <a:rPr lang="en-US" sz="2400" dirty="0">
                <a:solidFill>
                  <a:srgbClr val="7030A0"/>
                </a:solidFill>
                <a:latin typeface="Arial Rounded MT Bold" panose="020F0704030504030204" pitchFamily="34" charset="0"/>
              </a:rPr>
              <a:t> </a:t>
            </a:r>
            <a:r>
              <a:rPr lang="en-US" sz="2400" dirty="0">
                <a:solidFill>
                  <a:prstClr val="black"/>
                </a:solidFill>
                <a:latin typeface="Arial Rounded MT Bold" panose="020F0704030504030204" pitchFamily="34" charset="0"/>
              </a:rPr>
              <a:t>who later formed the </a:t>
            </a:r>
            <a:r>
              <a:rPr lang="en-US" sz="2400" b="1" dirty="0">
                <a:solidFill>
                  <a:srgbClr val="7030A0"/>
                </a:solidFill>
                <a:latin typeface="Arial Rounded MT Bold" panose="020F0704030504030204" pitchFamily="34" charset="0"/>
              </a:rPr>
              <a:t>Able </a:t>
            </a:r>
            <a:r>
              <a:rPr lang="en-US" sz="2400" dirty="0">
                <a:solidFill>
                  <a:srgbClr val="7030A0"/>
                </a:solidFill>
                <a:latin typeface="Arial Rounded MT Bold" panose="020F0704030504030204" pitchFamily="34" charset="0"/>
              </a:rPr>
              <a:t>Kids Foundation</a:t>
            </a:r>
            <a:r>
              <a:rPr lang="en-US" sz="2400" dirty="0">
                <a:solidFill>
                  <a:prstClr val="black"/>
                </a:solidFill>
                <a:latin typeface="Arial Rounded MT Bold" panose="020F0704030504030204" pitchFamily="34" charset="0"/>
              </a:rPr>
              <a:t> until they discontinued their research program. </a:t>
            </a:r>
          </a:p>
          <a:p>
            <a:pPr marL="0" lvl="0" indent="0">
              <a:spcBef>
                <a:spcPct val="20000"/>
              </a:spcBef>
              <a:buNone/>
            </a:pPr>
            <a:r>
              <a:rPr lang="en-US" sz="2400" dirty="0">
                <a:solidFill>
                  <a:prstClr val="black"/>
                </a:solidFill>
                <a:latin typeface="Arial Rounded MT Bold" panose="020F0704030504030204" pitchFamily="34" charset="0"/>
              </a:rPr>
              <a:t>Funding was then shifted to </a:t>
            </a:r>
            <a:r>
              <a:rPr lang="en-US" sz="2400" b="1" u="sng" dirty="0">
                <a:solidFill>
                  <a:srgbClr val="7030A0"/>
                </a:solidFill>
                <a:latin typeface="Arial Rounded MT Bold" panose="020F0704030504030204" pitchFamily="34" charset="0"/>
              </a:rPr>
              <a:t>Dr. Frank Musiek </a:t>
            </a:r>
            <a:r>
              <a:rPr lang="en-US" sz="2400" dirty="0">
                <a:solidFill>
                  <a:prstClr val="black"/>
                </a:solidFill>
                <a:latin typeface="Arial Rounded MT Bold" panose="020F0704030504030204" pitchFamily="34" charset="0"/>
              </a:rPr>
              <a:t>at the </a:t>
            </a:r>
            <a:r>
              <a:rPr lang="en-US" sz="2400" dirty="0">
                <a:solidFill>
                  <a:srgbClr val="7030A0"/>
                </a:solidFill>
                <a:latin typeface="Arial Rounded MT Bold" panose="020F0704030504030204" pitchFamily="34" charset="0"/>
              </a:rPr>
              <a:t>University of Connecticut, </a:t>
            </a:r>
            <a:r>
              <a:rPr lang="en-US" sz="2400" dirty="0">
                <a:solidFill>
                  <a:schemeClr val="tx2">
                    <a:lumMod val="95000"/>
                    <a:lumOff val="5000"/>
                  </a:schemeClr>
                </a:solidFill>
                <a:latin typeface="Arial Rounded MT Bold" panose="020F0704030504030204" pitchFamily="34" charset="0"/>
              </a:rPr>
              <a:t>and</a:t>
            </a:r>
            <a:r>
              <a:rPr lang="en-US" sz="2400" dirty="0">
                <a:solidFill>
                  <a:srgbClr val="7030A0"/>
                </a:solidFill>
                <a:latin typeface="Arial Rounded MT Bold" panose="020F0704030504030204" pitchFamily="34" charset="0"/>
              </a:rPr>
              <a:t> </a:t>
            </a:r>
            <a:r>
              <a:rPr lang="en-US" sz="2400" dirty="0">
                <a:solidFill>
                  <a:prstClr val="black"/>
                </a:solidFill>
                <a:latin typeface="Arial Rounded MT Bold" panose="020F0704030504030204" pitchFamily="34" charset="0"/>
              </a:rPr>
              <a:t>later the </a:t>
            </a:r>
            <a:r>
              <a:rPr lang="en-US" sz="2400" dirty="0">
                <a:solidFill>
                  <a:srgbClr val="7030A0"/>
                </a:solidFill>
                <a:latin typeface="Arial Rounded MT Bold" panose="020F0704030504030204" pitchFamily="34" charset="0"/>
              </a:rPr>
              <a:t>University of Arizona </a:t>
            </a:r>
            <a:r>
              <a:rPr lang="en-US" sz="2400" dirty="0">
                <a:solidFill>
                  <a:prstClr val="black"/>
                </a:solidFill>
                <a:latin typeface="Arial Rounded MT Bold" panose="020F0704030504030204" pitchFamily="34" charset="0"/>
              </a:rPr>
              <a:t>until his retirement. </a:t>
            </a:r>
            <a:r>
              <a:rPr lang="en-US" sz="2400" dirty="0">
                <a:solidFill>
                  <a:srgbClr val="0070C0"/>
                </a:solidFill>
                <a:latin typeface="Arial Rounded MT Bold" panose="020F0704030504030204" pitchFamily="34" charset="0"/>
              </a:rPr>
              <a:t>Autism Speaks </a:t>
            </a:r>
            <a:r>
              <a:rPr lang="en-US" sz="2400" dirty="0">
                <a:solidFill>
                  <a:prstClr val="black"/>
                </a:solidFill>
                <a:latin typeface="Arial Rounded MT Bold" panose="020F0704030504030204" pitchFamily="34" charset="0"/>
              </a:rPr>
              <a:t>and the </a:t>
            </a:r>
            <a:r>
              <a:rPr lang="en-US" sz="2400" dirty="0">
                <a:solidFill>
                  <a:srgbClr val="00B0F0"/>
                </a:solidFill>
                <a:latin typeface="Arial Rounded MT Bold" panose="020F0704030504030204" pitchFamily="34" charset="0"/>
              </a:rPr>
              <a:t>Hearing Health Foundation </a:t>
            </a:r>
            <a:r>
              <a:rPr lang="en-US" sz="2400" dirty="0">
                <a:solidFill>
                  <a:schemeClr val="tx2"/>
                </a:solidFill>
                <a:latin typeface="Arial Rounded MT Bold" panose="020F0704030504030204" pitchFamily="34" charset="0"/>
              </a:rPr>
              <a:t>were also added to our program at that time.</a:t>
            </a:r>
          </a:p>
        </p:txBody>
      </p:sp>
    </p:spTree>
    <p:extLst>
      <p:ext uri="{BB962C8B-B14F-4D97-AF65-F5344CB8AC3E}">
        <p14:creationId xmlns:p14="http://schemas.microsoft.com/office/powerpoint/2010/main" val="407733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89249" y="466343"/>
            <a:ext cx="11902752" cy="1362113"/>
          </a:xfrm>
        </p:spPr>
        <p:txBody>
          <a:bodyPr>
            <a:noAutofit/>
          </a:bodyPr>
          <a:lstStyle/>
          <a:p>
            <a:pPr>
              <a:lnSpc>
                <a:spcPct val="80000"/>
              </a:lnSpc>
            </a:pPr>
            <a:r>
              <a:rPr lang="en-US" sz="7200" dirty="0">
                <a:solidFill>
                  <a:schemeClr val="bg2"/>
                </a:solidFill>
                <a:latin typeface="Arial Rounded MT Bold" panose="020F0704030504030204" pitchFamily="34" charset="0"/>
              </a:rPr>
              <a:t>Other ways to give</a:t>
            </a:r>
          </a:p>
        </p:txBody>
      </p:sp>
      <p:pic>
        <p:nvPicPr>
          <p:cNvPr id="4" name="Picture 2" descr="https://images-na.ssl-images-amazon.com/images/G/01/x-locale/paladin/smile_share_logo._CB366548718_UY80_.png"/>
          <p:cNvPicPr>
            <a:picLocks noChangeAspect="1" noChangeArrowheads="1"/>
          </p:cNvPicPr>
          <p:nvPr/>
        </p:nvPicPr>
        <p:blipFill>
          <a:blip r:embed="rId2"/>
          <a:srcRect/>
          <a:stretch>
            <a:fillRect/>
          </a:stretch>
        </p:blipFill>
        <p:spPr bwMode="auto">
          <a:xfrm>
            <a:off x="10123910" y="466344"/>
            <a:ext cx="2026336" cy="2026336"/>
          </a:xfrm>
          <a:prstGeom prst="rect">
            <a:avLst/>
          </a:prstGeom>
          <a:noFill/>
        </p:spPr>
      </p:pic>
      <p:sp>
        <p:nvSpPr>
          <p:cNvPr id="5" name="Rectangle 4"/>
          <p:cNvSpPr/>
          <p:nvPr/>
        </p:nvSpPr>
        <p:spPr>
          <a:xfrm>
            <a:off x="289249" y="3706066"/>
            <a:ext cx="11785840" cy="3139321"/>
          </a:xfrm>
          <a:prstGeom prst="rect">
            <a:avLst/>
          </a:prstGeom>
        </p:spPr>
        <p:txBody>
          <a:bodyPr wrap="square">
            <a:spAutoFit/>
          </a:bodyPr>
          <a:lstStyle/>
          <a:p>
            <a:pPr algn="ctr">
              <a:spcBef>
                <a:spcPts val="1800"/>
              </a:spcBef>
            </a:pPr>
            <a:r>
              <a:rPr lang="en-US" sz="2800" dirty="0">
                <a:latin typeface="Arial Rounded MT Bold" panose="020F0704030504030204" pitchFamily="34" charset="0"/>
              </a:rPr>
              <a:t>Amazon donates </a:t>
            </a:r>
            <a:r>
              <a:rPr lang="en-US" sz="2800" dirty="0">
                <a:solidFill>
                  <a:srgbClr val="00B050"/>
                </a:solidFill>
                <a:latin typeface="Arial Rounded MT Bold" panose="020F0704030504030204" pitchFamily="34" charset="0"/>
              </a:rPr>
              <a:t>0.5% </a:t>
            </a:r>
            <a:r>
              <a:rPr lang="en-US" sz="2800" dirty="0">
                <a:latin typeface="Arial Rounded MT Bold" panose="020F0704030504030204" pitchFamily="34" charset="0"/>
              </a:rPr>
              <a:t>of the price of your eligible </a:t>
            </a:r>
            <a:r>
              <a:rPr lang="en-US" sz="2800" b="1" dirty="0">
                <a:solidFill>
                  <a:srgbClr val="FFC000"/>
                </a:solidFill>
                <a:latin typeface="Arial Rounded MT Bold" panose="020F0704030504030204" pitchFamily="34" charset="0"/>
              </a:rPr>
              <a:t>AmazonSmile</a:t>
            </a:r>
            <a:r>
              <a:rPr lang="en-US" sz="2800" dirty="0">
                <a:latin typeface="Arial Rounded MT Bold" panose="020F0704030504030204" pitchFamily="34" charset="0"/>
              </a:rPr>
              <a:t> purchases to the charitable organization of your choice.</a:t>
            </a:r>
          </a:p>
          <a:p>
            <a:pPr algn="ctr">
              <a:spcBef>
                <a:spcPts val="1800"/>
              </a:spcBef>
            </a:pPr>
            <a:r>
              <a:rPr lang="en-US" sz="2800" b="1" dirty="0">
                <a:solidFill>
                  <a:srgbClr val="FFC000"/>
                </a:solidFill>
                <a:latin typeface="Arial Rounded MT Bold" panose="020F0704030504030204" pitchFamily="34" charset="0"/>
              </a:rPr>
              <a:t>AmazonSmile</a:t>
            </a:r>
            <a:r>
              <a:rPr lang="en-US" sz="2800" dirty="0">
                <a:latin typeface="Arial Rounded MT Bold" panose="020F0704030504030204" pitchFamily="34" charset="0"/>
              </a:rPr>
              <a:t> is the same Amazon you know. Same products, same prices, same service.</a:t>
            </a:r>
          </a:p>
          <a:p>
            <a:pPr algn="ctr">
              <a:spcBef>
                <a:spcPts val="1800"/>
              </a:spcBef>
            </a:pPr>
            <a:r>
              <a:rPr lang="en-US" sz="2800" dirty="0">
                <a:latin typeface="Arial Rounded MT Bold" panose="020F0704030504030204" pitchFamily="34" charset="0"/>
              </a:rPr>
              <a:t>Support your charitable organization by starting your shopping at </a:t>
            </a:r>
            <a:r>
              <a:rPr lang="en-US" sz="2800" dirty="0">
                <a:solidFill>
                  <a:srgbClr val="FFC000"/>
                </a:solidFill>
                <a:latin typeface="Arial Rounded MT Bold" panose="020F0704030504030204" pitchFamily="34" charset="0"/>
              </a:rPr>
              <a:t>https://</a:t>
            </a:r>
            <a:r>
              <a:rPr lang="en-US" sz="2800" b="1" dirty="0">
                <a:solidFill>
                  <a:srgbClr val="FFC000"/>
                </a:solidFill>
                <a:latin typeface="Arial Rounded MT Bold" panose="020F0704030504030204" pitchFamily="34" charset="0"/>
              </a:rPr>
              <a:t>smile.amazon.com</a:t>
            </a:r>
          </a:p>
        </p:txBody>
      </p:sp>
      <p:sp>
        <p:nvSpPr>
          <p:cNvPr id="6" name="Rectangle 5"/>
          <p:cNvSpPr/>
          <p:nvPr/>
        </p:nvSpPr>
        <p:spPr>
          <a:xfrm>
            <a:off x="69058" y="1905486"/>
            <a:ext cx="10236791" cy="1723549"/>
          </a:xfrm>
          <a:prstGeom prst="rect">
            <a:avLst/>
          </a:prstGeom>
        </p:spPr>
        <p:txBody>
          <a:bodyPr wrap="square">
            <a:spAutoFit/>
          </a:bodyPr>
          <a:lstStyle/>
          <a:p>
            <a:r>
              <a:rPr lang="en-US" sz="3200" b="1" dirty="0" err="1">
                <a:solidFill>
                  <a:srgbClr val="FFC000"/>
                </a:solidFill>
                <a:latin typeface="Arial Rounded MT Bold" panose="020F0704030504030204" pitchFamily="34" charset="0"/>
              </a:rPr>
              <a:t>AmazonSmile</a:t>
            </a:r>
            <a:r>
              <a:rPr lang="en-US" sz="2800" dirty="0">
                <a:latin typeface="Arial Rounded MT Bold" panose="020F0704030504030204" pitchFamily="34" charset="0"/>
              </a:rPr>
              <a:t> – You shop. Amazon gives. When you shop at smile.amazon.com, Amazon donates to your favorite charitable organization.</a:t>
            </a:r>
          </a:p>
          <a:p>
            <a:pPr algn="ctr"/>
            <a:endParaRPr lang="en-US" dirty="0"/>
          </a:p>
        </p:txBody>
      </p:sp>
    </p:spTree>
    <p:extLst>
      <p:ext uri="{BB962C8B-B14F-4D97-AF65-F5344CB8AC3E}">
        <p14:creationId xmlns:p14="http://schemas.microsoft.com/office/powerpoint/2010/main" val="292425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665" y="621478"/>
            <a:ext cx="8742967" cy="1136989"/>
          </a:xfrm>
        </p:spPr>
        <p:txBody>
          <a:bodyPr>
            <a:normAutofit fontScale="90000"/>
          </a:bodyPr>
          <a:lstStyle/>
          <a:p>
            <a:r>
              <a:rPr lang="en-US" sz="4400" b="1" dirty="0">
                <a:solidFill>
                  <a:srgbClr val="FF0000"/>
                </a:solidFill>
                <a:latin typeface="Arial Rounded MT Bold" panose="020F0704030504030204" pitchFamily="34" charset="0"/>
              </a:rPr>
              <a:t>R</a:t>
            </a:r>
            <a:r>
              <a:rPr lang="en-US" sz="4400" dirty="0">
                <a:solidFill>
                  <a:schemeClr val="bg2"/>
                </a:solidFill>
                <a:latin typeface="Arial Rounded MT Bold" panose="020F0704030504030204" pitchFamily="34" charset="0"/>
              </a:rPr>
              <a:t>oyal </a:t>
            </a:r>
            <a:r>
              <a:rPr lang="en-US" sz="4400" b="1" dirty="0">
                <a:solidFill>
                  <a:srgbClr val="FF0000"/>
                </a:solidFill>
                <a:latin typeface="Arial Rounded MT Bold" panose="020F0704030504030204" pitchFamily="34" charset="0"/>
              </a:rPr>
              <a:t>A</a:t>
            </a:r>
            <a:r>
              <a:rPr lang="en-US" sz="4400" dirty="0">
                <a:solidFill>
                  <a:schemeClr val="bg2"/>
                </a:solidFill>
                <a:latin typeface="Arial Rounded MT Bold" panose="020F0704030504030204" pitchFamily="34" charset="0"/>
              </a:rPr>
              <a:t>rch </a:t>
            </a:r>
            <a:r>
              <a:rPr lang="en-US" sz="4400" b="1" dirty="0">
                <a:solidFill>
                  <a:srgbClr val="FF0000"/>
                </a:solidFill>
                <a:latin typeface="Arial Rounded MT Bold" panose="020F0704030504030204" pitchFamily="34" charset="0"/>
              </a:rPr>
              <a:t>R</a:t>
            </a:r>
            <a:r>
              <a:rPr lang="en-US" sz="4400" dirty="0">
                <a:solidFill>
                  <a:schemeClr val="bg2"/>
                </a:solidFill>
                <a:latin typeface="Arial Rounded MT Bold" panose="020F0704030504030204" pitchFamily="34" charset="0"/>
              </a:rPr>
              <a:t>esearch </a:t>
            </a:r>
            <a:r>
              <a:rPr lang="en-US" sz="4400" b="1" dirty="0">
                <a:solidFill>
                  <a:srgbClr val="FF0000"/>
                </a:solidFill>
                <a:latin typeface="Arial Rounded MT Bold" panose="020F0704030504030204" pitchFamily="34" charset="0"/>
              </a:rPr>
              <a:t>A</a:t>
            </a:r>
            <a:r>
              <a:rPr lang="en-US" sz="4400" dirty="0">
                <a:solidFill>
                  <a:schemeClr val="bg2"/>
                </a:solidFill>
                <a:latin typeface="Arial Rounded MT Bold" panose="020F0704030504030204" pitchFamily="34" charset="0"/>
              </a:rPr>
              <a:t>ssistance</a:t>
            </a:r>
            <a:r>
              <a:rPr lang="en-US" sz="3200" dirty="0">
                <a:solidFill>
                  <a:schemeClr val="bg2"/>
                </a:solidFill>
                <a:latin typeface="Arial Rounded MT Bold" panose="020F0704030504030204" pitchFamily="34" charset="0"/>
              </a:rPr>
              <a:t> </a:t>
            </a:r>
            <a:br>
              <a:rPr lang="en-US" sz="3200" dirty="0">
                <a:solidFill>
                  <a:schemeClr val="bg2"/>
                </a:solidFill>
                <a:latin typeface="Arial Rounded MT Bold" panose="020F0704030504030204" pitchFamily="34" charset="0"/>
              </a:rPr>
            </a:br>
            <a:r>
              <a:rPr lang="en-US" sz="4900" b="1" dirty="0">
                <a:solidFill>
                  <a:schemeClr val="bg2"/>
                </a:solidFill>
                <a:latin typeface="Verdana"/>
                <a:cs typeface="Verdana"/>
              </a:rPr>
              <a:t>Board </a:t>
            </a:r>
            <a:r>
              <a:rPr lang="en-US" sz="4900" b="1">
                <a:solidFill>
                  <a:schemeClr val="bg2"/>
                </a:solidFill>
                <a:latin typeface="Verdana"/>
                <a:cs typeface="Verdana"/>
              </a:rPr>
              <a:t>Members &amp; Staff</a:t>
            </a:r>
            <a:br>
              <a:rPr lang="en-US" sz="3200" dirty="0">
                <a:latin typeface="Verdana"/>
                <a:cs typeface="Verdana"/>
              </a:rPr>
            </a:br>
            <a:endParaRPr lang="en-US" dirty="0"/>
          </a:p>
        </p:txBody>
      </p:sp>
      <p:sp>
        <p:nvSpPr>
          <p:cNvPr id="6" name="Title 1"/>
          <p:cNvSpPr txBox="1">
            <a:spLocks/>
          </p:cNvSpPr>
          <p:nvPr/>
        </p:nvSpPr>
        <p:spPr bwMode="black">
          <a:xfrm>
            <a:off x="225469" y="2589064"/>
            <a:ext cx="8608288" cy="2734498"/>
          </a:xfrm>
          <a:prstGeom prst="rect">
            <a:avLst/>
          </a:prstGeom>
        </p:spPr>
        <p:txBody>
          <a:bodyPr vert="horz" lIns="91440" tIns="45720" rIns="91440" bIns="45720" rtlCol="0" anchor="ctr">
            <a:no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r>
              <a:rPr lang="en-US" sz="3200" b="1" dirty="0">
                <a:solidFill>
                  <a:srgbClr val="002060"/>
                </a:solidFill>
                <a:latin typeface="Arial Rounded MT Bold" panose="020F0704030504030204" pitchFamily="34" charset="0"/>
                <a:ea typeface="ヒラギノ角ゴ Pro W3" pitchFamily="-101" charset="-128"/>
                <a:cs typeface="Verdana"/>
              </a:rPr>
              <a:t>Steven G. Tiner	</a:t>
            </a:r>
            <a:r>
              <a:rPr lang="en-US" sz="3200" dirty="0">
                <a:solidFill>
                  <a:srgbClr val="002060"/>
                </a:solidFill>
                <a:latin typeface="Arial Rounded MT Bold" panose="020F0704030504030204" pitchFamily="34" charset="0"/>
                <a:ea typeface="ヒラギノ角ゴ Pro W3" pitchFamily="-101" charset="-128"/>
                <a:cs typeface="Verdana"/>
              </a:rPr>
              <a:t>- </a:t>
            </a:r>
            <a:r>
              <a:rPr lang="en-US" sz="2800" dirty="0">
                <a:solidFill>
                  <a:srgbClr val="002060"/>
                </a:solidFill>
                <a:latin typeface="Arial Rounded MT Bold" panose="020F0704030504030204" pitchFamily="34" charset="0"/>
                <a:ea typeface="ヒラギノ角ゴ Pro W3" pitchFamily="-101" charset="-128"/>
                <a:cs typeface="Verdana"/>
              </a:rPr>
              <a:t>President</a:t>
            </a:r>
            <a:br>
              <a:rPr lang="en-US" sz="3200" dirty="0">
                <a:solidFill>
                  <a:srgbClr val="002060"/>
                </a:solidFill>
                <a:latin typeface="Arial Rounded MT Bold" panose="020F0704030504030204" pitchFamily="34" charset="0"/>
                <a:ea typeface="ヒラギノ角ゴ Pro W3" pitchFamily="-101" charset="-128"/>
                <a:cs typeface="Verdana"/>
              </a:rPr>
            </a:br>
            <a:r>
              <a:rPr lang="en-US" sz="3200" dirty="0">
                <a:solidFill>
                  <a:srgbClr val="002060"/>
                </a:solidFill>
                <a:latin typeface="Arial Rounded MT Bold" panose="020F0704030504030204" pitchFamily="34" charset="0"/>
                <a:ea typeface="ヒラギノ角ゴ Pro W3" pitchFamily="-101" charset="-128"/>
                <a:cs typeface="Verdana"/>
              </a:rPr>
              <a:t>Teko A Foley  </a:t>
            </a:r>
            <a:r>
              <a:rPr lang="en-US" sz="3200" b="1" dirty="0">
                <a:solidFill>
                  <a:srgbClr val="002060"/>
                </a:solidFill>
                <a:latin typeface="Arial Rounded MT Bold" panose="020F0704030504030204" pitchFamily="34" charset="0"/>
                <a:ea typeface="ヒラギノ角ゴ Pro W3" pitchFamily="-101" charset="-128"/>
                <a:cs typeface="Verdana"/>
              </a:rPr>
              <a:t> 	- </a:t>
            </a:r>
            <a:r>
              <a:rPr lang="en-US" sz="2800" b="1" dirty="0">
                <a:solidFill>
                  <a:srgbClr val="002060"/>
                </a:solidFill>
                <a:latin typeface="Arial Rounded MT Bold" panose="020F0704030504030204" pitchFamily="34" charset="0"/>
                <a:ea typeface="ヒラギノ角ゴ Pro W3" pitchFamily="-101" charset="-128"/>
                <a:cs typeface="Verdana"/>
              </a:rPr>
              <a:t>First </a:t>
            </a:r>
            <a:r>
              <a:rPr lang="en-US" sz="2800" dirty="0">
                <a:solidFill>
                  <a:srgbClr val="002060"/>
                </a:solidFill>
                <a:latin typeface="Arial Rounded MT Bold" panose="020F0704030504030204" pitchFamily="34" charset="0"/>
                <a:ea typeface="ヒラギノ角ゴ Pro W3" pitchFamily="-101" charset="-128"/>
                <a:cs typeface="Verdana"/>
              </a:rPr>
              <a:t>Vice President</a:t>
            </a:r>
            <a:br>
              <a:rPr lang="en-US" sz="3200" dirty="0">
                <a:solidFill>
                  <a:srgbClr val="002060"/>
                </a:solidFill>
                <a:latin typeface="Arial Rounded MT Bold" panose="020F0704030504030204" pitchFamily="34" charset="0"/>
                <a:ea typeface="ヒラギノ角ゴ Pro W3" pitchFamily="-101" charset="-128"/>
                <a:cs typeface="Verdana"/>
              </a:rPr>
            </a:br>
            <a:r>
              <a:rPr lang="en-US" sz="3200" b="1" dirty="0">
                <a:solidFill>
                  <a:srgbClr val="002060"/>
                </a:solidFill>
                <a:latin typeface="Arial Rounded MT Bold" panose="020F0704030504030204" pitchFamily="34" charset="0"/>
                <a:ea typeface="ヒラギノ角ゴ Pro W3" pitchFamily="-101" charset="-128"/>
                <a:cs typeface="Verdana"/>
              </a:rPr>
              <a:t>Chadwick Burks	- </a:t>
            </a:r>
            <a:r>
              <a:rPr lang="en-US" sz="2800" dirty="0">
                <a:solidFill>
                  <a:srgbClr val="002060"/>
                </a:solidFill>
                <a:latin typeface="Arial Rounded MT Bold" panose="020F0704030504030204" pitchFamily="34" charset="0"/>
                <a:ea typeface="ヒラギノ角ゴ Pro W3" pitchFamily="-101" charset="-128"/>
                <a:cs typeface="Verdana"/>
              </a:rPr>
              <a:t>Second Vice President </a:t>
            </a:r>
            <a:r>
              <a:rPr lang="en-US" sz="3200" b="1" dirty="0">
                <a:solidFill>
                  <a:srgbClr val="002060"/>
                </a:solidFill>
                <a:latin typeface="Arial Rounded MT Bold" panose="020F0704030504030204" pitchFamily="34" charset="0"/>
                <a:ea typeface="ヒラギノ角ゴ Pro W3" pitchFamily="-101" charset="-128"/>
                <a:cs typeface="Verdana"/>
              </a:rPr>
              <a:t>William J. Riggs</a:t>
            </a:r>
            <a:r>
              <a:rPr lang="en-US" sz="3200" dirty="0">
                <a:solidFill>
                  <a:srgbClr val="002060"/>
                </a:solidFill>
                <a:latin typeface="Arial Rounded MT Bold" panose="020F0704030504030204" pitchFamily="34" charset="0"/>
                <a:ea typeface="ヒラギノ角ゴ Pro W3" pitchFamily="-101" charset="-128"/>
                <a:cs typeface="Verdana"/>
              </a:rPr>
              <a:t> 	- </a:t>
            </a:r>
            <a:r>
              <a:rPr lang="en-US" sz="2800" dirty="0">
                <a:solidFill>
                  <a:srgbClr val="002060"/>
                </a:solidFill>
                <a:latin typeface="Arial Rounded MT Bold" panose="020F0704030504030204" pitchFamily="34" charset="0"/>
                <a:ea typeface="ヒラギノ角ゴ Pro W3" pitchFamily="-101" charset="-128"/>
                <a:cs typeface="Verdana"/>
              </a:rPr>
              <a:t>Board Secretary</a:t>
            </a:r>
            <a:br>
              <a:rPr lang="en-US" sz="3200" dirty="0">
                <a:solidFill>
                  <a:srgbClr val="002060"/>
                </a:solidFill>
                <a:latin typeface="Arial Rounded MT Bold" panose="020F0704030504030204" pitchFamily="34" charset="0"/>
                <a:ea typeface="ヒラギノ角ゴ Pro W3" pitchFamily="-101" charset="-128"/>
                <a:cs typeface="Verdana"/>
              </a:rPr>
            </a:br>
            <a:r>
              <a:rPr lang="en-US" sz="3200" b="1" dirty="0">
                <a:solidFill>
                  <a:srgbClr val="002060"/>
                </a:solidFill>
                <a:latin typeface="Arial Rounded MT Bold" panose="020F0704030504030204" pitchFamily="34" charset="0"/>
                <a:ea typeface="ヒラギノ角ゴ Pro W3" pitchFamily="-101" charset="-128"/>
                <a:cs typeface="Verdana"/>
              </a:rPr>
              <a:t>Larry E. Gray 		- </a:t>
            </a:r>
            <a:r>
              <a:rPr lang="en-US" sz="2800" dirty="0">
                <a:solidFill>
                  <a:srgbClr val="002060"/>
                </a:solidFill>
                <a:latin typeface="Arial Rounded MT Bold" panose="020F0704030504030204" pitchFamily="34" charset="0"/>
                <a:ea typeface="ヒラギノ角ゴ Pro W3" pitchFamily="-101" charset="-128"/>
                <a:cs typeface="Verdana"/>
              </a:rPr>
              <a:t>Board</a:t>
            </a:r>
            <a:r>
              <a:rPr lang="en-US" sz="2800" b="1" dirty="0">
                <a:solidFill>
                  <a:srgbClr val="002060"/>
                </a:solidFill>
                <a:latin typeface="Arial Rounded MT Bold" panose="020F0704030504030204" pitchFamily="34" charset="0"/>
                <a:ea typeface="ヒラギノ角ゴ Pro W3" pitchFamily="-101" charset="-128"/>
                <a:cs typeface="Verdana"/>
              </a:rPr>
              <a:t> </a:t>
            </a:r>
            <a:r>
              <a:rPr lang="en-US" sz="2800" dirty="0">
                <a:solidFill>
                  <a:srgbClr val="002060"/>
                </a:solidFill>
                <a:latin typeface="Arial Rounded MT Bold" panose="020F0704030504030204" pitchFamily="34" charset="0"/>
                <a:ea typeface="ヒラギノ角ゴ Pro W3" pitchFamily="-101" charset="-128"/>
                <a:cs typeface="Verdana"/>
              </a:rPr>
              <a:t>Treasurer</a:t>
            </a:r>
            <a:br>
              <a:rPr lang="en-US" sz="3200" dirty="0">
                <a:solidFill>
                  <a:srgbClr val="002060"/>
                </a:solidFill>
                <a:latin typeface="Arial Rounded MT Bold" panose="020F0704030504030204" pitchFamily="34" charset="0"/>
                <a:ea typeface="ヒラギノ角ゴ Pro W3" pitchFamily="-101" charset="-128"/>
                <a:cs typeface="Verdana"/>
              </a:rPr>
            </a:br>
            <a:r>
              <a:rPr lang="en-US" sz="3200" dirty="0">
                <a:solidFill>
                  <a:srgbClr val="002060"/>
                </a:solidFill>
                <a:latin typeface="Arial Rounded MT Bold" panose="020F0704030504030204" pitchFamily="34" charset="0"/>
                <a:ea typeface="ヒラギノ角ゴ Pro W3" pitchFamily="-101" charset="-128"/>
                <a:cs typeface="Verdana"/>
              </a:rPr>
              <a:t>Paul </a:t>
            </a:r>
            <a:r>
              <a:rPr lang="en-US" sz="3200" dirty="0" err="1">
                <a:solidFill>
                  <a:srgbClr val="002060"/>
                </a:solidFill>
                <a:latin typeface="Arial Rounded MT Bold" panose="020F0704030504030204" pitchFamily="34" charset="0"/>
                <a:ea typeface="ヒラギノ角ゴ Pro W3" pitchFamily="-101" charset="-128"/>
                <a:cs typeface="Verdana"/>
              </a:rPr>
              <a:t>Chello</a:t>
            </a:r>
            <a:r>
              <a:rPr lang="en-US" sz="3200" dirty="0">
                <a:solidFill>
                  <a:srgbClr val="002060"/>
                </a:solidFill>
                <a:latin typeface="Arial Rounded MT Bold" panose="020F0704030504030204" pitchFamily="34" charset="0"/>
                <a:ea typeface="ヒラギノ角ゴ Pro W3" pitchFamily="-101" charset="-128"/>
                <a:cs typeface="Verdana"/>
              </a:rPr>
              <a:t>		</a:t>
            </a:r>
            <a:r>
              <a:rPr lang="en-US" sz="3600" b="1" dirty="0">
                <a:solidFill>
                  <a:srgbClr val="002060"/>
                </a:solidFill>
                <a:latin typeface="Arial Rounded MT Bold" panose="020F0704030504030204" pitchFamily="34" charset="0"/>
                <a:ea typeface="ヒラギノ角ゴ Pro W3" pitchFamily="-101" charset="-128"/>
                <a:cs typeface="Verdana"/>
              </a:rPr>
              <a:t>- </a:t>
            </a:r>
            <a:r>
              <a:rPr lang="en-US" sz="3200" dirty="0">
                <a:solidFill>
                  <a:srgbClr val="002060"/>
                </a:solidFill>
                <a:latin typeface="Arial Rounded MT Bold" panose="020F0704030504030204" pitchFamily="34" charset="0"/>
                <a:ea typeface="ヒラギノ角ゴ Pro W3" pitchFamily="-101" charset="-128"/>
                <a:cs typeface="Verdana"/>
              </a:rPr>
              <a:t>Member</a:t>
            </a:r>
            <a:br>
              <a:rPr lang="en-US" sz="3200" dirty="0">
                <a:solidFill>
                  <a:srgbClr val="002060"/>
                </a:solidFill>
                <a:latin typeface="Arial Rounded MT Bold" panose="020F0704030504030204" pitchFamily="34" charset="0"/>
                <a:ea typeface="ヒラギノ角ゴ Pro W3" pitchFamily="-101" charset="-128"/>
                <a:cs typeface="Verdana"/>
              </a:rPr>
            </a:br>
            <a:r>
              <a:rPr lang="en-US" sz="3200" b="1" dirty="0">
                <a:solidFill>
                  <a:srgbClr val="002060"/>
                </a:solidFill>
                <a:latin typeface="Arial Rounded MT Bold" panose="020F0704030504030204" pitchFamily="34" charset="0"/>
                <a:ea typeface="ヒラギノ角ゴ Pro W3" pitchFamily="-101" charset="-128"/>
                <a:cs typeface="Verdana"/>
              </a:rPr>
              <a:t>Bryce Hildreth	- </a:t>
            </a:r>
            <a:r>
              <a:rPr lang="en-US" sz="2800" dirty="0">
                <a:solidFill>
                  <a:srgbClr val="002060"/>
                </a:solidFill>
                <a:latin typeface="Arial Rounded MT Bold" panose="020F0704030504030204" pitchFamily="34" charset="0"/>
                <a:ea typeface="ヒラギノ角ゴ Pro W3" pitchFamily="-101" charset="-128"/>
                <a:cs typeface="Verdana"/>
              </a:rPr>
              <a:t>Member</a:t>
            </a:r>
            <a:br>
              <a:rPr lang="en-US" sz="3200" dirty="0">
                <a:solidFill>
                  <a:srgbClr val="002060"/>
                </a:solidFill>
                <a:latin typeface="Arial Rounded MT Bold" panose="020F0704030504030204" pitchFamily="34" charset="0"/>
                <a:ea typeface="ヒラギノ角ゴ Pro W3" pitchFamily="-101" charset="-128"/>
                <a:cs typeface="Verdana"/>
              </a:rPr>
            </a:br>
            <a:br>
              <a:rPr lang="en-US" sz="3200" dirty="0">
                <a:solidFill>
                  <a:srgbClr val="002060"/>
                </a:solidFill>
                <a:latin typeface="Arial Rounded MT Bold" panose="020F0704030504030204" pitchFamily="34" charset="0"/>
                <a:ea typeface="ヒラギノ角ゴ Pro W3" pitchFamily="-101" charset="-128"/>
              </a:rPr>
            </a:br>
            <a:endParaRPr lang="en-US" sz="3200" dirty="0">
              <a:solidFill>
                <a:srgbClr val="002060"/>
              </a:solidFill>
              <a:latin typeface="Arial Rounded MT Bold" panose="020F0704030504030204" pitchFamily="34" charset="0"/>
            </a:endParaRPr>
          </a:p>
        </p:txBody>
      </p:sp>
      <p:pic>
        <p:nvPicPr>
          <p:cNvPr id="8" name="Picture 7">
            <a:extLst>
              <a:ext uri="{FF2B5EF4-FFF2-40B4-BE49-F238E27FC236}">
                <a16:creationId xmlns:a16="http://schemas.microsoft.com/office/drawing/2014/main" id="{EDF77E46-63DE-4607-90FE-F81DBF9F8C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1784" y="621478"/>
            <a:ext cx="2869122" cy="3744778"/>
          </a:xfrm>
          <a:prstGeom prst="rect">
            <a:avLst/>
          </a:prstGeom>
          <a:ln>
            <a:noFill/>
          </a:ln>
          <a:effectLst>
            <a:softEdge rad="112500"/>
          </a:effectLst>
        </p:spPr>
      </p:pic>
      <p:sp>
        <p:nvSpPr>
          <p:cNvPr id="3" name="Slide Number Placeholder 2"/>
          <p:cNvSpPr>
            <a:spLocks noGrp="1"/>
          </p:cNvSpPr>
          <p:nvPr>
            <p:ph type="sldNum" sz="quarter" idx="12"/>
          </p:nvPr>
        </p:nvSpPr>
        <p:spPr>
          <a:xfrm>
            <a:off x="481096" y="6323774"/>
            <a:ext cx="558564" cy="365125"/>
          </a:xfrm>
        </p:spPr>
        <p:txBody>
          <a:bodyPr/>
          <a:lstStyle/>
          <a:p>
            <a:fld id="{BD266BE7-899D-4075-917F-DBDE33B6B692}" type="slidenum">
              <a:rPr lang="en-US" sz="2800" b="1" smtClean="0">
                <a:solidFill>
                  <a:schemeClr val="accent4"/>
                </a:solidFill>
              </a:rPr>
              <a:t>31</a:t>
            </a:fld>
            <a:endParaRPr lang="en-US" sz="2800" b="1" dirty="0">
              <a:solidFill>
                <a:schemeClr val="accent4"/>
              </a:solidFill>
            </a:endParaRPr>
          </a:p>
        </p:txBody>
      </p:sp>
      <p:sp>
        <p:nvSpPr>
          <p:cNvPr id="4" name="TextBox 3">
            <a:extLst>
              <a:ext uri="{FF2B5EF4-FFF2-40B4-BE49-F238E27FC236}">
                <a16:creationId xmlns:a16="http://schemas.microsoft.com/office/drawing/2014/main" id="{BF1D7F07-0889-4FC3-A854-F2EEDE92215A}"/>
              </a:ext>
            </a:extLst>
          </p:cNvPr>
          <p:cNvSpPr txBox="1"/>
          <p:nvPr/>
        </p:nvSpPr>
        <p:spPr>
          <a:xfrm>
            <a:off x="264592" y="5177336"/>
            <a:ext cx="5877886" cy="1077218"/>
          </a:xfrm>
          <a:prstGeom prst="rect">
            <a:avLst/>
          </a:prstGeom>
          <a:noFill/>
        </p:spPr>
        <p:txBody>
          <a:bodyPr wrap="square" rtlCol="0">
            <a:spAutoFit/>
          </a:bodyPr>
          <a:lstStyle/>
          <a:p>
            <a:r>
              <a:rPr lang="en-US" sz="3500" b="1" u="sng" dirty="0">
                <a:solidFill>
                  <a:srgbClr val="FF0000"/>
                </a:solidFill>
                <a:latin typeface="Arial Rounded MT Bold" panose="020F0704030504030204" pitchFamily="34" charset="0"/>
              </a:rPr>
              <a:t>Executive Director</a:t>
            </a:r>
            <a:r>
              <a:rPr lang="en-US" sz="3500" b="1" dirty="0">
                <a:latin typeface="Arial Rounded MT Bold" panose="020F0704030504030204" pitchFamily="34" charset="0"/>
                <a:ea typeface="ヒラギノ角ゴ Pro W3" pitchFamily="-101" charset="-128"/>
                <a:cs typeface="Verdana"/>
              </a:rPr>
              <a:t> </a:t>
            </a:r>
          </a:p>
          <a:p>
            <a:r>
              <a:rPr lang="en-US" sz="2800" b="1" dirty="0">
                <a:latin typeface="Arial Rounded MT Bold" panose="020F0704030504030204" pitchFamily="34" charset="0"/>
                <a:ea typeface="ヒラギノ角ゴ Pro W3" pitchFamily="-101" charset="-128"/>
                <a:cs typeface="Verdana"/>
              </a:rPr>
              <a:t>Bob Bean </a:t>
            </a:r>
            <a:endParaRPr lang="en-US" sz="2800" u="sng"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79082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861" y="466343"/>
            <a:ext cx="11716139" cy="1362113"/>
          </a:xfrm>
        </p:spPr>
        <p:txBody>
          <a:bodyPr>
            <a:noAutofit/>
          </a:bodyPr>
          <a:lstStyle/>
          <a:p>
            <a:r>
              <a:rPr lang="en-US" sz="4000" dirty="0">
                <a:solidFill>
                  <a:schemeClr val="bg2"/>
                </a:solidFill>
                <a:latin typeface="Arial Rounded MT Bold" panose="020F0704030504030204" pitchFamily="34" charset="0"/>
              </a:rPr>
              <a:t>What exactly is </a:t>
            </a:r>
            <a:br>
              <a:rPr lang="en-US" sz="4000" dirty="0">
                <a:solidFill>
                  <a:schemeClr val="bg2"/>
                </a:solidFill>
                <a:latin typeface="Arial Rounded MT Bold" panose="020F0704030504030204" pitchFamily="34" charset="0"/>
              </a:rPr>
            </a:br>
            <a:r>
              <a:rPr lang="en-US" sz="4000" b="1" dirty="0">
                <a:solidFill>
                  <a:srgbClr val="00B050"/>
                </a:solidFill>
                <a:latin typeface="Arial Rounded MT Bold" panose="020F0704030504030204" pitchFamily="34" charset="0"/>
              </a:rPr>
              <a:t>C</a:t>
            </a:r>
            <a:r>
              <a:rPr lang="en-US" sz="4000" dirty="0">
                <a:solidFill>
                  <a:schemeClr val="bg2"/>
                </a:solidFill>
                <a:latin typeface="Arial Rounded MT Bold" panose="020F0704030504030204" pitchFamily="34" charset="0"/>
              </a:rPr>
              <a:t>entral </a:t>
            </a:r>
            <a:r>
              <a:rPr lang="en-US" sz="4000" b="1" dirty="0">
                <a:solidFill>
                  <a:srgbClr val="00B050"/>
                </a:solidFill>
                <a:latin typeface="Arial Rounded MT Bold" panose="020F0704030504030204" pitchFamily="34" charset="0"/>
              </a:rPr>
              <a:t>A</a:t>
            </a:r>
            <a:r>
              <a:rPr lang="en-US" sz="4000" dirty="0">
                <a:solidFill>
                  <a:schemeClr val="bg2"/>
                </a:solidFill>
                <a:latin typeface="Arial Rounded MT Bold" panose="020F0704030504030204" pitchFamily="34" charset="0"/>
              </a:rPr>
              <a:t>uditory </a:t>
            </a:r>
            <a:r>
              <a:rPr lang="en-US" sz="4000" b="1" dirty="0">
                <a:solidFill>
                  <a:srgbClr val="00B050"/>
                </a:solidFill>
                <a:latin typeface="Arial Rounded MT Bold" panose="020F0704030504030204" pitchFamily="34" charset="0"/>
              </a:rPr>
              <a:t>P</a:t>
            </a:r>
            <a:r>
              <a:rPr lang="en-US" sz="4000" dirty="0">
                <a:solidFill>
                  <a:schemeClr val="bg2"/>
                </a:solidFill>
                <a:latin typeface="Arial Rounded MT Bold" panose="020F0704030504030204" pitchFamily="34" charset="0"/>
              </a:rPr>
              <a:t>rocessing </a:t>
            </a:r>
            <a:r>
              <a:rPr lang="en-US" sz="4000" b="1" dirty="0">
                <a:solidFill>
                  <a:srgbClr val="00B050"/>
                </a:solidFill>
                <a:latin typeface="Arial Rounded MT Bold" panose="020F0704030504030204" pitchFamily="34" charset="0"/>
              </a:rPr>
              <a:t>D</a:t>
            </a:r>
            <a:r>
              <a:rPr lang="en-US" sz="4000" dirty="0">
                <a:solidFill>
                  <a:schemeClr val="bg2"/>
                </a:solidFill>
                <a:latin typeface="Arial Rounded MT Bold" panose="020F0704030504030204" pitchFamily="34" charset="0"/>
              </a:rPr>
              <a:t>isorders(</a:t>
            </a:r>
            <a:r>
              <a:rPr lang="en-US" sz="4000" b="1" dirty="0">
                <a:solidFill>
                  <a:srgbClr val="00B050"/>
                </a:solidFill>
                <a:latin typeface="Arial Rounded MT Bold" panose="020F0704030504030204" pitchFamily="34" charset="0"/>
              </a:rPr>
              <a:t>CAPD</a:t>
            </a:r>
            <a:r>
              <a:rPr lang="en-US" sz="4000" dirty="0">
                <a:solidFill>
                  <a:schemeClr val="bg2"/>
                </a:solidFill>
                <a:latin typeface="Arial Rounded MT Bold" panose="020F0704030504030204" pitchFamily="34" charset="0"/>
              </a:rPr>
              <a:t>)</a:t>
            </a:r>
          </a:p>
        </p:txBody>
      </p:sp>
      <p:sp>
        <p:nvSpPr>
          <p:cNvPr id="3" name="Content Placeholder 2"/>
          <p:cNvSpPr>
            <a:spLocks noGrp="1"/>
          </p:cNvSpPr>
          <p:nvPr>
            <p:ph sz="half" idx="1"/>
          </p:nvPr>
        </p:nvSpPr>
        <p:spPr>
          <a:xfrm>
            <a:off x="587828" y="2194560"/>
            <a:ext cx="6587413" cy="4663440"/>
          </a:xfrm>
        </p:spPr>
        <p:txBody>
          <a:bodyPr>
            <a:normAutofit fontScale="92500" lnSpcReduction="10000"/>
          </a:bodyPr>
          <a:lstStyle/>
          <a:p>
            <a:pPr>
              <a:spcBef>
                <a:spcPts val="1800"/>
              </a:spcBef>
            </a:pPr>
            <a:r>
              <a:rPr lang="en-US" sz="2400" dirty="0">
                <a:latin typeface="Arial Rounded MT Bold" panose="020F0704030504030204" pitchFamily="34" charset="0"/>
              </a:rPr>
              <a:t>Sound waves from our environment travel into our ears where they’re converted to vibrations in the middle ear. </a:t>
            </a:r>
          </a:p>
          <a:p>
            <a:pPr>
              <a:spcBef>
                <a:spcPts val="1800"/>
              </a:spcBef>
            </a:pPr>
            <a:r>
              <a:rPr lang="en-US" sz="2400" dirty="0">
                <a:latin typeface="Arial Rounded MT Bold" panose="020F0704030504030204" pitchFamily="34" charset="0"/>
              </a:rPr>
              <a:t>When vibrations reach the inner ear, various sensory cells create an electrical signal that travels via the auditory nerve to the brain. In the brain, this signal is analyzed and processed to turn it into a sound that you can recognize.</a:t>
            </a:r>
          </a:p>
          <a:p>
            <a:pPr>
              <a:spcBef>
                <a:spcPts val="1800"/>
              </a:spcBef>
            </a:pPr>
            <a:r>
              <a:rPr lang="en-US" sz="2400" dirty="0">
                <a:latin typeface="Arial Rounded MT Bold" panose="020F0704030504030204" pitchFamily="34" charset="0"/>
              </a:rPr>
              <a:t>People with </a:t>
            </a:r>
            <a:r>
              <a:rPr lang="en-US" sz="2400" b="1" dirty="0">
                <a:solidFill>
                  <a:srgbClr val="00B050"/>
                </a:solidFill>
                <a:latin typeface="Arial Rounded MT Bold" panose="020F0704030504030204" pitchFamily="34" charset="0"/>
              </a:rPr>
              <a:t>CAPD</a:t>
            </a:r>
            <a:r>
              <a:rPr lang="en-US" sz="2400" dirty="0">
                <a:latin typeface="Arial Rounded MT Bold" panose="020F0704030504030204" pitchFamily="34" charset="0"/>
              </a:rPr>
              <a:t> have a problem with this processing step. Because of this, they have trouble understanding and responding to sounds in their environment.</a:t>
            </a:r>
          </a:p>
        </p:txBody>
      </p:sp>
      <p:pic>
        <p:nvPicPr>
          <p:cNvPr id="6" name="Content Placeholder 4">
            <a:extLst>
              <a:ext uri="{FF2B5EF4-FFF2-40B4-BE49-F238E27FC236}">
                <a16:creationId xmlns:a16="http://schemas.microsoft.com/office/drawing/2014/main" id="{5EEC7417-F00D-4F06-867C-A926673A1E8E}"/>
              </a:ext>
            </a:extLst>
          </p:cNvPr>
          <p:cNvPicPr>
            <a:picLocks noChangeAspect="1"/>
          </p:cNvPicPr>
          <p:nvPr/>
        </p:nvPicPr>
        <p:blipFill>
          <a:blip r:embed="rId2"/>
          <a:stretch>
            <a:fillRect/>
          </a:stretch>
        </p:blipFill>
        <p:spPr>
          <a:xfrm>
            <a:off x="7361854" y="2156084"/>
            <a:ext cx="4489718" cy="4628574"/>
          </a:xfrm>
          <a:prstGeom prst="rect">
            <a:avLst/>
          </a:prstGeom>
          <a:ln>
            <a:noFill/>
          </a:ln>
          <a:effectLst>
            <a:softEdge rad="112500"/>
          </a:effectLst>
        </p:spPr>
      </p:pic>
    </p:spTree>
    <p:extLst>
      <p:ext uri="{BB962C8B-B14F-4D97-AF65-F5344CB8AC3E}">
        <p14:creationId xmlns:p14="http://schemas.microsoft.com/office/powerpoint/2010/main" val="88070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89249" y="466343"/>
            <a:ext cx="11902751" cy="1362113"/>
          </a:xfrm>
        </p:spPr>
        <p:txBody>
          <a:bodyPr>
            <a:noAutofit/>
          </a:bodyPr>
          <a:lstStyle/>
          <a:p>
            <a:pPr>
              <a:lnSpc>
                <a:spcPct val="80000"/>
              </a:lnSpc>
            </a:pPr>
            <a:r>
              <a:rPr lang="en-US" sz="4800" dirty="0">
                <a:solidFill>
                  <a:schemeClr val="bg2"/>
                </a:solidFill>
                <a:latin typeface="Arial Rounded MT Bold" panose="020F0704030504030204" pitchFamily="34" charset="0"/>
              </a:rPr>
              <a:t>What is it like to live with </a:t>
            </a:r>
            <a:br>
              <a:rPr lang="en-US" sz="4800" dirty="0">
                <a:solidFill>
                  <a:schemeClr val="bg2"/>
                </a:solidFill>
                <a:latin typeface="Arial Rounded MT Bold" panose="020F0704030504030204" pitchFamily="34" charset="0"/>
              </a:rPr>
            </a:br>
            <a:r>
              <a:rPr lang="en-US" sz="4800" dirty="0">
                <a:solidFill>
                  <a:schemeClr val="bg2"/>
                </a:solidFill>
                <a:latin typeface="Arial Rounded MT Bold" panose="020F0704030504030204" pitchFamily="34" charset="0"/>
              </a:rPr>
              <a:t>a weak Auditory System?</a:t>
            </a:r>
          </a:p>
        </p:txBody>
      </p:sp>
      <p:sp>
        <p:nvSpPr>
          <p:cNvPr id="14" name="Content Placeholder 2"/>
          <p:cNvSpPr>
            <a:spLocks noGrp="1"/>
          </p:cNvSpPr>
          <p:nvPr>
            <p:ph idx="1"/>
          </p:nvPr>
        </p:nvSpPr>
        <p:spPr>
          <a:xfrm>
            <a:off x="367004" y="4077478"/>
            <a:ext cx="11747240" cy="3094677"/>
          </a:xfrm>
        </p:spPr>
        <p:txBody>
          <a:bodyPr>
            <a:noAutofit/>
          </a:bodyPr>
          <a:lstStyle/>
          <a:p>
            <a:pPr marL="0" lvl="0" indent="0">
              <a:spcBef>
                <a:spcPct val="20000"/>
              </a:spcBef>
              <a:buNone/>
            </a:pPr>
            <a:r>
              <a:rPr lang="en-US" sz="3600" dirty="0">
                <a:solidFill>
                  <a:schemeClr val="tx2"/>
                </a:solidFill>
                <a:latin typeface="Arial Rounded MT Bold" panose="020F0704030504030204" pitchFamily="34" charset="0"/>
              </a:rPr>
              <a:t>Think about listening to the radio in your car and suddenly more than one station is playing at one time.  You can’t decipher which song to listen to or which DJ to listen to.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7053" y="1660505"/>
            <a:ext cx="4814597" cy="22684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22130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89249" y="466343"/>
            <a:ext cx="11902751" cy="1362113"/>
          </a:xfrm>
        </p:spPr>
        <p:txBody>
          <a:bodyPr>
            <a:noAutofit/>
          </a:bodyPr>
          <a:lstStyle/>
          <a:p>
            <a:pPr>
              <a:lnSpc>
                <a:spcPct val="80000"/>
              </a:lnSpc>
            </a:pPr>
            <a:r>
              <a:rPr lang="en-US" sz="4800" dirty="0">
                <a:solidFill>
                  <a:schemeClr val="bg2"/>
                </a:solidFill>
                <a:latin typeface="Arial Rounded MT Bold" panose="020F0704030504030204" pitchFamily="34" charset="0"/>
              </a:rPr>
              <a:t>What is it like to live with </a:t>
            </a:r>
            <a:br>
              <a:rPr lang="en-US" sz="4800" dirty="0">
                <a:solidFill>
                  <a:schemeClr val="bg2"/>
                </a:solidFill>
                <a:latin typeface="Arial Rounded MT Bold" panose="020F0704030504030204" pitchFamily="34" charset="0"/>
              </a:rPr>
            </a:br>
            <a:r>
              <a:rPr lang="en-US" sz="4800" dirty="0">
                <a:solidFill>
                  <a:schemeClr val="bg2"/>
                </a:solidFill>
                <a:latin typeface="Arial Rounded MT Bold" panose="020F0704030504030204" pitchFamily="34" charset="0"/>
              </a:rPr>
              <a:t>a weak Auditory System?</a:t>
            </a:r>
          </a:p>
        </p:txBody>
      </p:sp>
      <p:sp>
        <p:nvSpPr>
          <p:cNvPr id="14" name="Content Placeholder 2"/>
          <p:cNvSpPr>
            <a:spLocks noGrp="1"/>
          </p:cNvSpPr>
          <p:nvPr>
            <p:ph idx="1"/>
          </p:nvPr>
        </p:nvSpPr>
        <p:spPr>
          <a:xfrm>
            <a:off x="194847" y="1828456"/>
            <a:ext cx="7846728" cy="5072767"/>
          </a:xfrm>
        </p:spPr>
        <p:txBody>
          <a:bodyPr>
            <a:noAutofit/>
          </a:bodyPr>
          <a:lstStyle/>
          <a:p>
            <a:pPr marL="0" indent="0" algn="just">
              <a:lnSpc>
                <a:spcPct val="90000"/>
              </a:lnSpc>
              <a:buNone/>
            </a:pPr>
            <a:r>
              <a:rPr lang="en-US" sz="2900" dirty="0">
                <a:latin typeface="Arial Rounded MT Bold" panose="020F0704030504030204" pitchFamily="34" charset="0"/>
              </a:rPr>
              <a:t>That is how a student with a weak auditory processing system is challenged every day.  They try to take in information from their teacher while the lights hum, the lockers slam, other students talk, the lawnmower outside runs, students move about in the hallway, you get the picture.</a:t>
            </a:r>
          </a:p>
          <a:p>
            <a:pPr marL="0" indent="0" algn="just">
              <a:lnSpc>
                <a:spcPct val="90000"/>
              </a:lnSpc>
              <a:buNone/>
            </a:pPr>
            <a:r>
              <a:rPr lang="en-US" sz="2900" dirty="0">
                <a:latin typeface="Arial Rounded MT Bold" panose="020F0704030504030204" pitchFamily="34" charset="0"/>
              </a:rPr>
              <a:t>Here is what having </a:t>
            </a:r>
            <a:r>
              <a:rPr lang="en-US" sz="2900" b="1" dirty="0">
                <a:solidFill>
                  <a:srgbClr val="00B050"/>
                </a:solidFill>
                <a:latin typeface="Arial Rounded MT Bold" panose="020F0704030504030204" pitchFamily="34" charset="0"/>
              </a:rPr>
              <a:t>CAPD</a:t>
            </a:r>
            <a:r>
              <a:rPr lang="en-US" sz="2900" dirty="0">
                <a:latin typeface="Arial Rounded MT Bold" panose="020F0704030504030204" pitchFamily="34" charset="0"/>
              </a:rPr>
              <a:t> is like to one young lady:</a:t>
            </a:r>
          </a:p>
          <a:p>
            <a:pPr marL="0" indent="0" algn="just">
              <a:lnSpc>
                <a:spcPct val="90000"/>
              </a:lnSpc>
              <a:buNone/>
            </a:pPr>
            <a:r>
              <a:rPr lang="en-US" sz="2900" dirty="0">
                <a:latin typeface="Arial Rounded MT Bold" panose="020F0704030504030204" pitchFamily="34" charset="0"/>
              </a:rPr>
              <a:t> </a:t>
            </a:r>
            <a:r>
              <a:rPr lang="en-US" b="1" u="sng" dirty="0">
                <a:solidFill>
                  <a:srgbClr val="00B050"/>
                </a:solidFill>
                <a:hlinkClick r:id="rId2">
                  <a:extLst>
                    <a:ext uri="{A12FA001-AC4F-418D-AE19-62706E023703}">
                      <ahyp:hlinkClr xmlns:ahyp="http://schemas.microsoft.com/office/drawing/2018/hyperlinkcolor" val="tx"/>
                    </a:ext>
                  </a:extLst>
                </a:hlinkClick>
              </a:rPr>
              <a:t>https://www.youtube.com/watch?v=P5-V18iHr1I</a:t>
            </a:r>
            <a:endParaRPr lang="en-US" b="1" dirty="0">
              <a:solidFill>
                <a:srgbClr val="00B050"/>
              </a:solidFill>
            </a:endParaRPr>
          </a:p>
          <a:p>
            <a:pPr marL="0" indent="0" algn="just">
              <a:lnSpc>
                <a:spcPct val="90000"/>
              </a:lnSpc>
              <a:buNone/>
            </a:pPr>
            <a:endParaRPr lang="en-US" sz="2900" dirty="0">
              <a:latin typeface="Arial Rounded MT Bold" panose="020F07040305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3026" y="3734791"/>
            <a:ext cx="2592264" cy="3123209"/>
          </a:xfrm>
          <a:prstGeom prst="rect">
            <a:avLst/>
          </a:prstGeom>
          <a:ln>
            <a:noFill/>
          </a:ln>
          <a:effectLst>
            <a:softEdge rad="112500"/>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1575" y="1544504"/>
            <a:ext cx="1817939" cy="2190287"/>
          </a:xfrm>
          <a:prstGeom prst="rect">
            <a:avLst/>
          </a:prstGeom>
          <a:ln>
            <a:noFill/>
          </a:ln>
          <a:effectLst>
            <a:softEdge rad="112500"/>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8802" y="1544504"/>
            <a:ext cx="1817939" cy="2190287"/>
          </a:xfrm>
          <a:prstGeom prst="rect">
            <a:avLst/>
          </a:prstGeom>
          <a:ln>
            <a:noFill/>
          </a:ln>
          <a:effectLst>
            <a:softEdge rad="112500"/>
          </a:effectLst>
        </p:spPr>
      </p:pic>
    </p:spTree>
    <p:extLst>
      <p:ext uri="{BB962C8B-B14F-4D97-AF65-F5344CB8AC3E}">
        <p14:creationId xmlns:p14="http://schemas.microsoft.com/office/powerpoint/2010/main" val="119273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861" y="466343"/>
            <a:ext cx="11716139" cy="1362113"/>
          </a:xfrm>
        </p:spPr>
        <p:txBody>
          <a:bodyPr>
            <a:noAutofit/>
          </a:bodyPr>
          <a:lstStyle/>
          <a:p>
            <a:r>
              <a:rPr lang="en-US" sz="4000" dirty="0">
                <a:solidFill>
                  <a:schemeClr val="bg2"/>
                </a:solidFill>
                <a:latin typeface="Arial Rounded MT Bold" panose="020F0704030504030204" pitchFamily="34" charset="0"/>
              </a:rPr>
              <a:t>What does a parent of</a:t>
            </a:r>
            <a:br>
              <a:rPr lang="en-US" sz="4000" dirty="0">
                <a:solidFill>
                  <a:schemeClr val="bg2"/>
                </a:solidFill>
                <a:latin typeface="Arial Rounded MT Bold" panose="020F0704030504030204" pitchFamily="34" charset="0"/>
              </a:rPr>
            </a:br>
            <a:r>
              <a:rPr lang="en-US" sz="4000" dirty="0">
                <a:solidFill>
                  <a:schemeClr val="bg2"/>
                </a:solidFill>
                <a:latin typeface="Arial Rounded MT Bold" panose="020F0704030504030204" pitchFamily="34" charset="0"/>
              </a:rPr>
              <a:t>            a </a:t>
            </a:r>
            <a:r>
              <a:rPr lang="en-US" sz="4000" b="1" dirty="0">
                <a:solidFill>
                  <a:srgbClr val="00B050"/>
                </a:solidFill>
                <a:latin typeface="Arial Rounded MT Bold" panose="020F0704030504030204" pitchFamily="34" charset="0"/>
              </a:rPr>
              <a:t>CAPD</a:t>
            </a:r>
            <a:r>
              <a:rPr lang="en-US" sz="4000" dirty="0">
                <a:solidFill>
                  <a:srgbClr val="FF0000"/>
                </a:solidFill>
                <a:latin typeface="Arial Rounded MT Bold" panose="020F0704030504030204" pitchFamily="34" charset="0"/>
              </a:rPr>
              <a:t> </a:t>
            </a:r>
            <a:r>
              <a:rPr lang="en-US" sz="4000" dirty="0">
                <a:solidFill>
                  <a:schemeClr val="bg2"/>
                </a:solidFill>
                <a:latin typeface="Arial Rounded MT Bold" panose="020F0704030504030204" pitchFamily="34" charset="0"/>
              </a:rPr>
              <a:t>child want you to know?</a:t>
            </a:r>
          </a:p>
        </p:txBody>
      </p:sp>
      <p:sp>
        <p:nvSpPr>
          <p:cNvPr id="3" name="Content Placeholder 2"/>
          <p:cNvSpPr>
            <a:spLocks noGrp="1"/>
          </p:cNvSpPr>
          <p:nvPr>
            <p:ph sz="half" idx="1"/>
          </p:nvPr>
        </p:nvSpPr>
        <p:spPr>
          <a:xfrm>
            <a:off x="587828" y="2194560"/>
            <a:ext cx="7343192" cy="4663440"/>
          </a:xfrm>
        </p:spPr>
        <p:txBody>
          <a:bodyPr>
            <a:noAutofit/>
          </a:bodyPr>
          <a:lstStyle/>
          <a:p>
            <a:r>
              <a:rPr lang="en-US" sz="2800" dirty="0">
                <a:solidFill>
                  <a:srgbClr val="000000"/>
                </a:solidFill>
                <a:latin typeface="Arial Rounded MT Bold" panose="020F0704030504030204" pitchFamily="34" charset="0"/>
              </a:rPr>
              <a:t>He isn’t being defiant – the brain doesn’t always process spoken words smoothly.</a:t>
            </a:r>
          </a:p>
          <a:p>
            <a:pPr marL="0" indent="0">
              <a:buNone/>
            </a:pPr>
            <a:r>
              <a:rPr lang="en-US" sz="900" dirty="0">
                <a:solidFill>
                  <a:srgbClr val="000000"/>
                </a:solidFill>
                <a:latin typeface="Arial Rounded MT Bold" panose="020F0704030504030204" pitchFamily="34" charset="0"/>
              </a:rPr>
              <a:t>  </a:t>
            </a:r>
          </a:p>
          <a:p>
            <a:r>
              <a:rPr lang="en-US" sz="2800" dirty="0">
                <a:solidFill>
                  <a:srgbClr val="000000"/>
                </a:solidFill>
                <a:latin typeface="Arial Rounded MT Bold" panose="020F0704030504030204" pitchFamily="34" charset="0"/>
              </a:rPr>
              <a:t>The link between </a:t>
            </a:r>
            <a:r>
              <a:rPr lang="en-US" sz="2800" b="1" dirty="0">
                <a:solidFill>
                  <a:srgbClr val="00B050"/>
                </a:solidFill>
                <a:latin typeface="Arial Rounded MT Bold" panose="020F0704030504030204" pitchFamily="34" charset="0"/>
              </a:rPr>
              <a:t>CAPD</a:t>
            </a:r>
            <a:r>
              <a:rPr lang="en-US" sz="2800" dirty="0">
                <a:solidFill>
                  <a:srgbClr val="000000"/>
                </a:solidFill>
                <a:latin typeface="Arial Rounded MT Bold" panose="020F0704030504030204" pitchFamily="34" charset="0"/>
              </a:rPr>
              <a:t> (aka </a:t>
            </a:r>
            <a:r>
              <a:rPr lang="en-US" sz="2800" b="1" dirty="0">
                <a:solidFill>
                  <a:srgbClr val="00B050"/>
                </a:solidFill>
                <a:latin typeface="Arial Rounded MT Bold" panose="020F0704030504030204" pitchFamily="34" charset="0"/>
              </a:rPr>
              <a:t>APD</a:t>
            </a:r>
            <a:r>
              <a:rPr lang="en-US" sz="2800" dirty="0">
                <a:solidFill>
                  <a:srgbClr val="000000"/>
                </a:solidFill>
                <a:latin typeface="Arial Rounded MT Bold" panose="020F0704030504030204" pitchFamily="34" charset="0"/>
              </a:rPr>
              <a:t>) and hearing can be confusing.  It isn’t the same as being hard of hearing, the </a:t>
            </a:r>
            <a:r>
              <a:rPr lang="en-US" sz="2800" b="1" dirty="0">
                <a:solidFill>
                  <a:srgbClr val="00B050"/>
                </a:solidFill>
                <a:latin typeface="Arial Rounded MT Bold" panose="020F0704030504030204" pitchFamily="34" charset="0"/>
              </a:rPr>
              <a:t>CAPD</a:t>
            </a:r>
            <a:r>
              <a:rPr lang="en-US" sz="2800" dirty="0">
                <a:solidFill>
                  <a:srgbClr val="000000"/>
                </a:solidFill>
                <a:latin typeface="Arial Rounded MT Bold" panose="020F0704030504030204" pitchFamily="34" charset="0"/>
              </a:rPr>
              <a:t> child hears very well.  In fact, they hear </a:t>
            </a:r>
            <a:r>
              <a:rPr lang="en-US" sz="2800" b="1" i="1" u="sng" dirty="0">
                <a:solidFill>
                  <a:srgbClr val="000000"/>
                </a:solidFill>
                <a:latin typeface="Arial Rounded MT Bold" panose="020F0704030504030204" pitchFamily="34" charset="0"/>
              </a:rPr>
              <a:t>too</a:t>
            </a:r>
            <a:r>
              <a:rPr lang="en-US" sz="2800" dirty="0">
                <a:solidFill>
                  <a:srgbClr val="000000"/>
                </a:solidFill>
                <a:latin typeface="Arial Rounded MT Bold" panose="020F0704030504030204" pitchFamily="34" charset="0"/>
              </a:rPr>
              <a:t> good.  They hear sounds no one else at home or in the class hears.</a:t>
            </a:r>
          </a:p>
        </p:txBody>
      </p:sp>
      <p:pic>
        <p:nvPicPr>
          <p:cNvPr id="7" name="Picture 6" descr="Related image"/>
          <p:cNvPicPr/>
          <p:nvPr/>
        </p:nvPicPr>
        <p:blipFill>
          <a:blip r:embed="rId2">
            <a:extLst>
              <a:ext uri="{BEBA8EAE-BF5A-486C-A8C5-ECC9F3942E4B}">
                <a14:imgProps xmlns:a14="http://schemas.microsoft.com/office/drawing/2010/main">
                  <a14:imgLayer r:embed="rId3">
                    <a14:imgEffect>
                      <a14:artisticPlasticWrap/>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238931" y="2305264"/>
            <a:ext cx="3704518" cy="4123529"/>
          </a:xfrm>
          <a:prstGeom prst="ellipse">
            <a:avLst/>
          </a:prstGeom>
          <a:ln>
            <a:noFill/>
          </a:ln>
          <a:effectLst>
            <a:softEdge rad="112500"/>
          </a:effectLst>
        </p:spPr>
      </p:pic>
    </p:spTree>
    <p:extLst>
      <p:ext uri="{BB962C8B-B14F-4D97-AF65-F5344CB8AC3E}">
        <p14:creationId xmlns:p14="http://schemas.microsoft.com/office/powerpoint/2010/main" val="264700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DBDFF-D2F5-4189-913F-B80C08402A63}"/>
              </a:ext>
            </a:extLst>
          </p:cNvPr>
          <p:cNvSpPr>
            <a:spLocks noGrp="1"/>
          </p:cNvSpPr>
          <p:nvPr>
            <p:ph type="title"/>
          </p:nvPr>
        </p:nvSpPr>
        <p:spPr/>
        <p:txBody>
          <a:bodyPr>
            <a:normAutofit/>
          </a:bodyPr>
          <a:lstStyle/>
          <a:p>
            <a:r>
              <a:rPr lang="en-US" sz="6000" dirty="0">
                <a:solidFill>
                  <a:schemeClr val="bg2"/>
                </a:solidFill>
              </a:rPr>
              <a:t>What to look for:</a:t>
            </a:r>
          </a:p>
        </p:txBody>
      </p:sp>
      <p:sp>
        <p:nvSpPr>
          <p:cNvPr id="3" name="Content Placeholder 2">
            <a:extLst>
              <a:ext uri="{FF2B5EF4-FFF2-40B4-BE49-F238E27FC236}">
                <a16:creationId xmlns:a16="http://schemas.microsoft.com/office/drawing/2014/main" id="{0FA33189-CA78-4D9D-880D-D833F7BC0F64}"/>
              </a:ext>
            </a:extLst>
          </p:cNvPr>
          <p:cNvSpPr>
            <a:spLocks noGrp="1"/>
          </p:cNvSpPr>
          <p:nvPr>
            <p:ph idx="1"/>
          </p:nvPr>
        </p:nvSpPr>
        <p:spPr/>
        <p:txBody>
          <a:bodyPr>
            <a:noAutofit/>
          </a:bodyPr>
          <a:lstStyle/>
          <a:p>
            <a:r>
              <a:rPr lang="en-US" sz="3200" dirty="0">
                <a:solidFill>
                  <a:srgbClr val="0070C0"/>
                </a:solidFill>
              </a:rPr>
              <a:t>difficulty understanding speech</a:t>
            </a:r>
            <a:r>
              <a:rPr lang="en-US" sz="3200" dirty="0"/>
              <a:t>, particularly in noisy environments or when more than one person is speaking</a:t>
            </a:r>
          </a:p>
          <a:p>
            <a:r>
              <a:rPr lang="en-US" sz="3200" dirty="0"/>
              <a:t>frequently </a:t>
            </a:r>
            <a:r>
              <a:rPr lang="en-US" sz="3200" dirty="0">
                <a:solidFill>
                  <a:srgbClr val="0070C0"/>
                </a:solidFill>
              </a:rPr>
              <a:t>asking people to repeat </a:t>
            </a:r>
            <a:r>
              <a:rPr lang="en-US" sz="3200" dirty="0"/>
              <a:t>what they’ve said or responding with words like “huh” or “what” </a:t>
            </a:r>
          </a:p>
          <a:p>
            <a:r>
              <a:rPr lang="en-US" sz="3200" dirty="0">
                <a:solidFill>
                  <a:srgbClr val="0070C0"/>
                </a:solidFill>
              </a:rPr>
              <a:t>misunderstanding</a:t>
            </a:r>
            <a:r>
              <a:rPr lang="en-US" sz="3200" dirty="0"/>
              <a:t> what’s been said</a:t>
            </a:r>
          </a:p>
        </p:txBody>
      </p:sp>
    </p:spTree>
    <p:extLst>
      <p:ext uri="{BB962C8B-B14F-4D97-AF65-F5344CB8AC3E}">
        <p14:creationId xmlns:p14="http://schemas.microsoft.com/office/powerpoint/2010/main" val="92101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DBDFF-D2F5-4189-913F-B80C08402A63}"/>
              </a:ext>
            </a:extLst>
          </p:cNvPr>
          <p:cNvSpPr>
            <a:spLocks noGrp="1"/>
          </p:cNvSpPr>
          <p:nvPr>
            <p:ph type="title"/>
          </p:nvPr>
        </p:nvSpPr>
        <p:spPr/>
        <p:txBody>
          <a:bodyPr>
            <a:normAutofit/>
          </a:bodyPr>
          <a:lstStyle/>
          <a:p>
            <a:r>
              <a:rPr lang="en-US" sz="6000" dirty="0">
                <a:solidFill>
                  <a:schemeClr val="bg2"/>
                </a:solidFill>
              </a:rPr>
              <a:t>What to look for:</a:t>
            </a:r>
          </a:p>
        </p:txBody>
      </p:sp>
      <p:sp>
        <p:nvSpPr>
          <p:cNvPr id="3" name="Content Placeholder 2">
            <a:extLst>
              <a:ext uri="{FF2B5EF4-FFF2-40B4-BE49-F238E27FC236}">
                <a16:creationId xmlns:a16="http://schemas.microsoft.com/office/drawing/2014/main" id="{0FA33189-CA78-4D9D-880D-D833F7BC0F64}"/>
              </a:ext>
            </a:extLst>
          </p:cNvPr>
          <p:cNvSpPr>
            <a:spLocks noGrp="1"/>
          </p:cNvSpPr>
          <p:nvPr>
            <p:ph idx="1"/>
          </p:nvPr>
        </p:nvSpPr>
        <p:spPr/>
        <p:txBody>
          <a:bodyPr>
            <a:noAutofit/>
          </a:bodyPr>
          <a:lstStyle/>
          <a:p>
            <a:r>
              <a:rPr lang="en-US" sz="4000" dirty="0">
                <a:solidFill>
                  <a:srgbClr val="0070C0"/>
                </a:solidFill>
              </a:rPr>
              <a:t>needing a longer response time </a:t>
            </a:r>
            <a:r>
              <a:rPr lang="en-US" sz="4000" dirty="0"/>
              <a:t>during conversation</a:t>
            </a:r>
          </a:p>
          <a:p>
            <a:r>
              <a:rPr lang="en-US" sz="4000" dirty="0"/>
              <a:t>trouble telling </a:t>
            </a:r>
            <a:r>
              <a:rPr lang="en-US" sz="4000" dirty="0">
                <a:solidFill>
                  <a:srgbClr val="0070C0"/>
                </a:solidFill>
              </a:rPr>
              <a:t>where a sound is coming from</a:t>
            </a:r>
          </a:p>
          <a:p>
            <a:r>
              <a:rPr lang="en-US" sz="4000" dirty="0"/>
              <a:t>problems </a:t>
            </a:r>
            <a:r>
              <a:rPr lang="en-US" sz="4000" dirty="0">
                <a:solidFill>
                  <a:srgbClr val="0070C0"/>
                </a:solidFill>
              </a:rPr>
              <a:t>distinguishing </a:t>
            </a:r>
            <a:r>
              <a:rPr lang="en-US" sz="4000" dirty="0"/>
              <a:t>between similar sounds</a:t>
            </a:r>
          </a:p>
        </p:txBody>
      </p:sp>
    </p:spTree>
    <p:extLst>
      <p:ext uri="{BB962C8B-B14F-4D97-AF65-F5344CB8AC3E}">
        <p14:creationId xmlns:p14="http://schemas.microsoft.com/office/powerpoint/2010/main" val="32066724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712</TotalTime>
  <Words>2157</Words>
  <Application>Microsoft Office PowerPoint</Application>
  <PresentationFormat>Widescreen</PresentationFormat>
  <Paragraphs>155</Paragraphs>
  <Slides>31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Arial Rounded MT Bold</vt:lpstr>
      <vt:lpstr>Baskerville Old Face</vt:lpstr>
      <vt:lpstr>Calibri</vt:lpstr>
      <vt:lpstr>proxima-nova</vt:lpstr>
      <vt:lpstr>Verdana</vt:lpstr>
      <vt:lpstr>Wingdings</vt:lpstr>
      <vt:lpstr>Educational subjects 16x9</vt:lpstr>
      <vt:lpstr>Royal Arch Research Assistance</vt:lpstr>
      <vt:lpstr>History of  Royal Arch Research Assistance</vt:lpstr>
      <vt:lpstr>Mission of Royal Arch Research Assistance</vt:lpstr>
      <vt:lpstr>What exactly is  Central Auditory Processing Disorders(CAPD)</vt:lpstr>
      <vt:lpstr>What is it like to live with  a weak Auditory System?</vt:lpstr>
      <vt:lpstr>What is it like to live with  a weak Auditory System?</vt:lpstr>
      <vt:lpstr>What does a parent of             a CAPD child want you to know?</vt:lpstr>
      <vt:lpstr>What to look for:</vt:lpstr>
      <vt:lpstr>What to look for:</vt:lpstr>
      <vt:lpstr>What to look for:</vt:lpstr>
      <vt:lpstr>How is Auditory Processing Disorder diagnosed?</vt:lpstr>
      <vt:lpstr>How is Auditory Processing Disorder diagnosed?</vt:lpstr>
      <vt:lpstr>Our Current Partners Searching for Answers</vt:lpstr>
      <vt:lpstr> </vt:lpstr>
      <vt:lpstr> </vt:lpstr>
      <vt:lpstr> </vt:lpstr>
      <vt:lpstr> </vt:lpstr>
      <vt:lpstr> </vt:lpstr>
      <vt:lpstr> </vt:lpstr>
      <vt:lpstr> </vt:lpstr>
      <vt:lpstr>2021  RESEARCH GRANTS &amp; DOCTORAL FELLOWSHIP</vt:lpstr>
      <vt:lpstr> </vt:lpstr>
      <vt:lpstr> </vt:lpstr>
      <vt:lpstr> </vt:lpstr>
      <vt:lpstr>How can you help???</vt:lpstr>
      <vt:lpstr>Royal Arch Research Assistance -  Recognition Awards for One Time Donations</vt:lpstr>
      <vt:lpstr>Royal Arch Research Assistance Recognition Awards Cumulative during CURRENT Triennial</vt:lpstr>
      <vt:lpstr>Gift for a Gift Music CD</vt:lpstr>
      <vt:lpstr>ONLINE DONATIONS!!!</vt:lpstr>
      <vt:lpstr>Other ways to give</vt:lpstr>
      <vt:lpstr>Royal Arch Research Assistance  Board Members &amp; Staff </vt:lpstr>
    </vt:vector>
  </TitlesOfParts>
  <Company>DC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Royal Arch Research Assistance</dc:title>
  <dc:creator>Foly, Teko (OSSE)</dc:creator>
  <cp:lastModifiedBy>Robert Bean</cp:lastModifiedBy>
  <cp:revision>105</cp:revision>
  <dcterms:created xsi:type="dcterms:W3CDTF">2019-07-25T21:40:23Z</dcterms:created>
  <dcterms:modified xsi:type="dcterms:W3CDTF">2021-06-29T15:32:42Z</dcterms:modified>
</cp:coreProperties>
</file>